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handoutMasterIdLst>
    <p:handoutMasterId r:id="rId27"/>
  </p:handoutMasterIdLst>
  <p:sldIdLst>
    <p:sldId id="270" r:id="rId2"/>
    <p:sldId id="271" r:id="rId3"/>
    <p:sldId id="280" r:id="rId4"/>
    <p:sldId id="272" r:id="rId5"/>
    <p:sldId id="273" r:id="rId6"/>
    <p:sldId id="274" r:id="rId7"/>
    <p:sldId id="276" r:id="rId8"/>
    <p:sldId id="277" r:id="rId9"/>
    <p:sldId id="281" r:id="rId10"/>
    <p:sldId id="275" r:id="rId11"/>
    <p:sldId id="267" r:id="rId12"/>
    <p:sldId id="279" r:id="rId13"/>
    <p:sldId id="282" r:id="rId14"/>
    <p:sldId id="284" r:id="rId15"/>
    <p:sldId id="283" r:id="rId16"/>
    <p:sldId id="285" r:id="rId17"/>
    <p:sldId id="286" r:id="rId18"/>
    <p:sldId id="259" r:id="rId19"/>
    <p:sldId id="262" r:id="rId20"/>
    <p:sldId id="263" r:id="rId21"/>
    <p:sldId id="265" r:id="rId22"/>
    <p:sldId id="266" r:id="rId23"/>
    <p:sldId id="268" r:id="rId24"/>
    <p:sldId id="28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52" autoAdjust="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0B4682F-C03F-47EF-A68B-4A2ACD13618A}" type="datetimeFigureOut">
              <a:rPr lang="en-US" smtClean="0"/>
              <a:t>5/28/2019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808C3D0-FEB6-472C-8D4F-D7E9100F39EB}" type="slidenum">
              <a:rPr lang="en-US" smtClean="0"/>
              <a:t>‹#›</a:t>
            </a:fld>
            <a:endParaRPr lang="en-US"/>
          </a:p>
        </p:txBody>
      </p:sp>
    </p:spTree>
    <p:extLst>
      <p:ext uri="{BB962C8B-B14F-4D97-AF65-F5344CB8AC3E}">
        <p14:creationId xmlns:p14="http://schemas.microsoft.com/office/powerpoint/2010/main" val="333450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30F40-03B1-49B6-BC9D-F3761B33EFC7}" type="datetimeFigureOut">
              <a:rPr lang="en-US" smtClean="0"/>
              <a:t>5/28/2019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FC818D-B0EA-480D-86A3-2B534FB03D89}" type="slidenum">
              <a:rPr lang="en-US" smtClean="0"/>
              <a:t>‹#›</a:t>
            </a:fld>
            <a:endParaRPr lang="en-US"/>
          </a:p>
        </p:txBody>
      </p:sp>
    </p:spTree>
    <p:extLst>
      <p:ext uri="{BB962C8B-B14F-4D97-AF65-F5344CB8AC3E}">
        <p14:creationId xmlns:p14="http://schemas.microsoft.com/office/powerpoint/2010/main" val="176748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regulations.gov/document?D=EPA-HQ-OAR-2014-0471-0073" TargetMode="External"/><Relationship Id="rId5" Type="http://schemas.openxmlformats.org/officeDocument/2006/relationships/hyperlink" Target="https://www.regulations.gov/document?D=DOT-OST-2014-0031-0006" TargetMode="External"/><Relationship Id="rId4" Type="http://schemas.openxmlformats.org/officeDocument/2006/relationships/hyperlink" Target="https://www.regulations.gov/document?D=DOI-2017-0002-11591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public comment</a:t>
            </a:r>
          </a:p>
          <a:p>
            <a:r>
              <a:rPr lang="en-US" dirty="0" smtClean="0"/>
              <a:t>is a mechanism that is already built in to the federal rule-making process. Federal agencies implement laws passed by Congress through rules and regulations. When any federal agency needs to create a new regulation, it starts with a regulation proposal in the </a:t>
            </a:r>
            <a:r>
              <a:rPr lang="en-US" dirty="0" smtClean="0">
                <a:hlinkClick r:id="rId3"/>
              </a:rPr>
              <a:t>Federal Register</a:t>
            </a:r>
            <a:r>
              <a:rPr lang="en-US" dirty="0" smtClean="0"/>
              <a:t>. Under the Administrative Procedures Act (1946), the agency is then required to request comments on that proposal by all members of the public.</a:t>
            </a:r>
          </a:p>
          <a:p>
            <a:endParaRPr lang="en-US" dirty="0" smtClean="0"/>
          </a:p>
          <a:p>
            <a:r>
              <a:rPr lang="en-US" dirty="0" smtClean="0"/>
              <a:t>Agencies are looking for any information pertinent to the actions proposed in the regulation, from public input on community impacts to scientific research. This means that public comment is utilized not only by private citizens, but also by </a:t>
            </a:r>
            <a:r>
              <a:rPr lang="en-US" dirty="0" smtClean="0">
                <a:hlinkClick r:id="rId4"/>
              </a:rPr>
              <a:t>non-profit organizations</a:t>
            </a:r>
            <a:r>
              <a:rPr lang="en-US" dirty="0" smtClean="0"/>
              <a:t>, </a:t>
            </a:r>
            <a:r>
              <a:rPr lang="en-US" dirty="0" smtClean="0">
                <a:hlinkClick r:id="rId5"/>
              </a:rPr>
              <a:t>industry lobbying groups</a:t>
            </a:r>
            <a:r>
              <a:rPr lang="en-US" dirty="0" smtClean="0"/>
              <a:t>, and even other </a:t>
            </a:r>
            <a:r>
              <a:rPr lang="en-US" dirty="0" smtClean="0">
                <a:hlinkClick r:id="rId6"/>
              </a:rPr>
              <a:t>government agencies</a:t>
            </a:r>
            <a:r>
              <a:rPr lang="en-US" dirty="0" smtClean="0"/>
              <a:t>. The agency is then required to take into account and respond to substantive comments when writing the final regulation. These responses are also published in the Federal Register. Agencies may also solicit public comment outside of proposed rules, for example, when soliciting information for a potential regulation or simply gathering information on a particular topic. </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5</a:t>
            </a:fld>
            <a:endParaRPr lang="en-US"/>
          </a:p>
        </p:txBody>
      </p:sp>
    </p:spTree>
    <p:extLst>
      <p:ext uri="{BB962C8B-B14F-4D97-AF65-F5344CB8AC3E}">
        <p14:creationId xmlns:p14="http://schemas.microsoft.com/office/powerpoint/2010/main" val="264496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16</a:t>
            </a:fld>
            <a:endParaRPr lang="en-US"/>
          </a:p>
        </p:txBody>
      </p:sp>
    </p:spTree>
    <p:extLst>
      <p:ext uri="{BB962C8B-B14F-4D97-AF65-F5344CB8AC3E}">
        <p14:creationId xmlns:p14="http://schemas.microsoft.com/office/powerpoint/2010/main" val="220654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17</a:t>
            </a:fld>
            <a:endParaRPr lang="en-US"/>
          </a:p>
        </p:txBody>
      </p:sp>
    </p:spTree>
    <p:extLst>
      <p:ext uri="{BB962C8B-B14F-4D97-AF65-F5344CB8AC3E}">
        <p14:creationId xmlns:p14="http://schemas.microsoft.com/office/powerpoint/2010/main" val="220654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commenter has cause to take the agency to court for violating procedural law. This is primarily done by a special interest group with extra resources, rather than an average citizen. </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19</a:t>
            </a:fld>
            <a:endParaRPr lang="en-US"/>
          </a:p>
        </p:txBody>
      </p:sp>
    </p:spTree>
    <p:extLst>
      <p:ext uri="{BB962C8B-B14F-4D97-AF65-F5344CB8AC3E}">
        <p14:creationId xmlns:p14="http://schemas.microsoft.com/office/powerpoint/2010/main" val="373793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submitted your comment through the online portal at Regulations.gov, you can sign up to receive email notifications about any newly posted documents related to the that regulation.</a:t>
            </a:r>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20</a:t>
            </a:fld>
            <a:endParaRPr lang="en-US"/>
          </a:p>
        </p:txBody>
      </p:sp>
    </p:spTree>
    <p:extLst>
      <p:ext uri="{BB962C8B-B14F-4D97-AF65-F5344CB8AC3E}">
        <p14:creationId xmlns:p14="http://schemas.microsoft.com/office/powerpoint/2010/main" val="239711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21</a:t>
            </a:fld>
            <a:endParaRPr lang="en-US"/>
          </a:p>
        </p:txBody>
      </p:sp>
    </p:spTree>
    <p:extLst>
      <p:ext uri="{BB962C8B-B14F-4D97-AF65-F5344CB8AC3E}">
        <p14:creationId xmlns:p14="http://schemas.microsoft.com/office/powerpoint/2010/main" val="42576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22</a:t>
            </a:fld>
            <a:endParaRPr lang="en-US"/>
          </a:p>
        </p:txBody>
      </p:sp>
    </p:spTree>
    <p:extLst>
      <p:ext uri="{BB962C8B-B14F-4D97-AF65-F5344CB8AC3E}">
        <p14:creationId xmlns:p14="http://schemas.microsoft.com/office/powerpoint/2010/main" val="218577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comment that expresses support or disagreement for a particular action provides general feedback to EPA. However, a comment that is constructive and provides information to support an argument is more likely to inform EPA’s decision-making </a:t>
            </a:r>
            <a:r>
              <a:rPr lang="en-US" dirty="0" err="1" smtClean="0"/>
              <a:t>process.The</a:t>
            </a:r>
            <a:r>
              <a:rPr lang="en-US" dirty="0" smtClean="0"/>
              <a:t> following tips are meant to help you prepare your comments.</a:t>
            </a:r>
          </a:p>
          <a:p>
            <a:r>
              <a:rPr lang="en-US" dirty="0" smtClean="0"/>
              <a:t>Identify the docket ID number and other identifying information (e.g., subject heading, Federal Register date and page number) in your subject line. Comments cannot be considered if they are misdirected or get lost because the identifying information was not included. </a:t>
            </a:r>
          </a:p>
          <a:p>
            <a:r>
              <a:rPr lang="en-US" dirty="0" smtClean="0"/>
              <a:t>Read and understand the document you are commenting on. If you have difficulty understanding it, please reach out to the EPA contact person named in the document. Describe that difficulty in your comments, along with the clarification you received. </a:t>
            </a:r>
          </a:p>
          <a:p>
            <a:r>
              <a:rPr lang="en-US" dirty="0" smtClean="0"/>
              <a:t>Follow directions provided. The Agency may ask you to respond to specific questions, provide particular information or organize comments in a particular way to facilitate their processing once received by EPA. If your comment is about a particular proposed regulatory provision, include the reference to the proposed part and section number for the Code of Federal Regulations (CFR).</a:t>
            </a:r>
          </a:p>
          <a:p>
            <a:r>
              <a:rPr lang="en-US" dirty="0" smtClean="0"/>
              <a:t>Be concise but support your claims. Explain your views as clearly as possible, avoiding the use of profanity or personal threats. Explain why you agree or disagree; suggest alternatives and substitute language for your requested changes. Provide specific examples to illustrate your concerns and suggest alternatives. </a:t>
            </a:r>
          </a:p>
          <a:p>
            <a:r>
              <a:rPr lang="en-US" dirty="0" smtClean="0"/>
              <a:t>Base your comments on sound reasoning, scientific evidence, and/or how you will be impacted by the agency’s proposal. Describe any assumptions and provide the technical information and/or data that you used. If you estimate potential costs or burdens, explain how you arrived at your estimate in sufficient detail to allow for it to be reproduced. </a:t>
            </a:r>
          </a:p>
          <a:p>
            <a:r>
              <a:rPr lang="en-US" dirty="0" smtClean="0"/>
              <a:t>Address trade-offs and opposing views. </a:t>
            </a:r>
          </a:p>
          <a:p>
            <a:r>
              <a:rPr lang="en-US" dirty="0" smtClean="0"/>
              <a:t>The comment process is not a vote – one well-supported comment is often more informative to the agency than a thousand form letters. </a:t>
            </a:r>
          </a:p>
          <a:p>
            <a:r>
              <a:rPr lang="en-US" dirty="0" smtClean="0"/>
              <a:t>Make sure to submit your comments by the comment period deadline identified in the Federal Register document. </a:t>
            </a:r>
          </a:p>
          <a:p>
            <a:r>
              <a:rPr lang="en-US" dirty="0" smtClean="0"/>
              <a:t>View the rules and restrictions on comments to be sure you submit an appropriate comment.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24</a:t>
            </a:fld>
            <a:endParaRPr lang="en-US"/>
          </a:p>
        </p:txBody>
      </p:sp>
    </p:spTree>
    <p:extLst>
      <p:ext uri="{BB962C8B-B14F-4D97-AF65-F5344CB8AC3E}">
        <p14:creationId xmlns:p14="http://schemas.microsoft.com/office/powerpoint/2010/main" val="131056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Straight from BLM Effective Comment Guide</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6</a:t>
            </a:fld>
            <a:endParaRPr lang="en-US"/>
          </a:p>
        </p:txBody>
      </p:sp>
    </p:spTree>
    <p:extLst>
      <p:ext uri="{BB962C8B-B14F-4D97-AF65-F5344CB8AC3E}">
        <p14:creationId xmlns:p14="http://schemas.microsoft.com/office/powerpoint/2010/main" val="236362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“To say it a little differently….substantive comments do one or more of the following…”</a:t>
            </a:r>
          </a:p>
          <a:p>
            <a:pPr defTabSz="931774"/>
            <a:r>
              <a:rPr lang="en-US" dirty="0" smtClean="0"/>
              <a:t>Straight from BLM Effective Comment Guide</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7</a:t>
            </a:fld>
            <a:endParaRPr lang="en-US"/>
          </a:p>
        </p:txBody>
      </p:sp>
    </p:spTree>
    <p:extLst>
      <p:ext uri="{BB962C8B-B14F-4D97-AF65-F5344CB8AC3E}">
        <p14:creationId xmlns:p14="http://schemas.microsoft.com/office/powerpoint/2010/main" val="315546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Straight from BLM Effective Comment Guide</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8</a:t>
            </a:fld>
            <a:endParaRPr lang="en-US"/>
          </a:p>
        </p:txBody>
      </p:sp>
    </p:spTree>
    <p:extLst>
      <p:ext uri="{BB962C8B-B14F-4D97-AF65-F5344CB8AC3E}">
        <p14:creationId xmlns:p14="http://schemas.microsoft.com/office/powerpoint/2010/main" val="386905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Straight from BLM Effective Comment Guide</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9</a:t>
            </a:fld>
            <a:endParaRPr lang="en-US"/>
          </a:p>
        </p:txBody>
      </p:sp>
    </p:spTree>
    <p:extLst>
      <p:ext uri="{BB962C8B-B14F-4D97-AF65-F5344CB8AC3E}">
        <p14:creationId xmlns:p14="http://schemas.microsoft.com/office/powerpoint/2010/main" val="324528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a:t>
            </a:r>
            <a:r>
              <a:rPr lang="en-US" baseline="0" dirty="0" smtClean="0"/>
              <a:t> love form letters to make a big statement of support or opposition….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BLM must treat identical comments as one comment. It is more important to raise unique issues that are important to you than it is to reiterate someone else’s comment.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a:t>
            </a:r>
            <a:r>
              <a:rPr lang="en-US" baseline="0" dirty="0" smtClean="0"/>
              <a:t> form letter must be reviewed to ensure that it does not contain any additional statements that constitute a substantive comment. This takes up lots of time and personnel resources. For example, over 2,000,000 comments received on the review of national monuments. Estimated at less than 1,000 unique comments, substantive likely less than 100. Mostly emotional rants on both sides.</a:t>
            </a:r>
            <a:endParaRPr lang="en-US" dirty="0" smtClean="0"/>
          </a:p>
          <a:p>
            <a:endParaRPr lang="en-US" baseline="0" dirty="0" smtClean="0"/>
          </a:p>
          <a:p>
            <a:endParaRPr lang="en-US" baseline="0" dirty="0" smtClean="0"/>
          </a:p>
          <a:p>
            <a:r>
              <a:rPr lang="en-US" dirty="0" smtClean="0"/>
              <a:t>Organizations often encourage their members to submit form letters designed to address issues common to their membership. Organizations including industry associations, labor unions, and conservation groups sometimes use form letters to voice their opposition or support of a proposed rulemaking. Many in the public mistakenly believe that their submitted form letter constitutes a “vote” regarding the issues concerning them. Although public support or opposition may help guide important public policies, agencies make determinations for a proposed action based on sound reasoning and scientific evidence rather than a majority of votes. A single, well-supported comment may carry more weight than a thousand form letters.</a:t>
            </a:r>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10</a:t>
            </a:fld>
            <a:endParaRPr lang="en-US"/>
          </a:p>
        </p:txBody>
      </p:sp>
    </p:spTree>
    <p:extLst>
      <p:ext uri="{BB962C8B-B14F-4D97-AF65-F5344CB8AC3E}">
        <p14:creationId xmlns:p14="http://schemas.microsoft.com/office/powerpoint/2010/main" val="198187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Agencies make determinations for a proposed action based on sound reasoning and scientific evidence rather than a majority of votes. </a:t>
            </a:r>
          </a:p>
          <a:p>
            <a:r>
              <a:rPr lang="en-US" dirty="0" smtClean="0"/>
              <a:t>Public comment on RMPs is not a </a:t>
            </a:r>
            <a:r>
              <a:rPr lang="en-US" b="1" dirty="0" smtClean="0"/>
              <a:t>voting </a:t>
            </a:r>
            <a:r>
              <a:rPr lang="en-US" dirty="0" smtClean="0"/>
              <a:t>process, nor is</a:t>
            </a:r>
            <a:r>
              <a:rPr lang="en-US" baseline="0" dirty="0" smtClean="0"/>
              <a:t> commenting a form of “voting on an alternative in an EIS</a:t>
            </a:r>
            <a:r>
              <a:rPr lang="en-US" dirty="0" smtClean="0"/>
              <a:t>. </a:t>
            </a:r>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11</a:t>
            </a:fld>
            <a:endParaRPr lang="en-US"/>
          </a:p>
        </p:txBody>
      </p:sp>
    </p:spTree>
    <p:extLst>
      <p:ext uri="{BB962C8B-B14F-4D97-AF65-F5344CB8AC3E}">
        <p14:creationId xmlns:p14="http://schemas.microsoft.com/office/powerpoint/2010/main" val="21978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play the newest game show…..IS IT SUBSTANTIVE OR NOT?</a:t>
            </a:r>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12</a:t>
            </a:fld>
            <a:endParaRPr lang="en-US"/>
          </a:p>
        </p:txBody>
      </p:sp>
    </p:spTree>
    <p:extLst>
      <p:ext uri="{BB962C8B-B14F-4D97-AF65-F5344CB8AC3E}">
        <p14:creationId xmlns:p14="http://schemas.microsoft.com/office/powerpoint/2010/main" val="145573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along with the AMA, support the review as a way to determine whether some monument designations included more land than necessary as defined by the Act. I also believe presidents should solicit input from the public before making such designations, even though the law does not require it.</a:t>
            </a:r>
            <a:br>
              <a:rPr lang="en-US" dirty="0" smtClean="0"/>
            </a:br>
            <a:r>
              <a:rPr lang="en-US" dirty="0" smtClean="0"/>
              <a:t/>
            </a:r>
            <a:br>
              <a:rPr lang="en-US" dirty="0" smtClean="0"/>
            </a:br>
            <a:r>
              <a:rPr lang="en-US" dirty="0" smtClean="0"/>
              <a:t>I oppose sweeping monument designations by administrations that fail to consider input from all stakeholders. Such designations can restrict or eliminate opportunities for responsible off-highway motorized recreation on public lands and negatively affect the economies of the communities surrounding the monuments.</a:t>
            </a:r>
            <a:br>
              <a:rPr lang="en-US" dirty="0" smtClean="0"/>
            </a:br>
            <a:r>
              <a:rPr lang="en-US" dirty="0" smtClean="0"/>
              <a:t/>
            </a:r>
            <a:br>
              <a:rPr lang="en-US" dirty="0" smtClean="0"/>
            </a:br>
            <a:r>
              <a:rPr lang="en-US" dirty="0" smtClean="0"/>
              <a:t>The Antiquities Act grants the president authority to designate national monuments to protect "historic landmarks, historic and prehistoric structures and other objects of historic or scientific interest" that are on federal lands. The law limits the size of the designations to "the smallest area compatible with proper care and management of the objects to be protected."</a:t>
            </a:r>
            <a:br>
              <a:rPr lang="en-US" dirty="0" smtClean="0"/>
            </a:br>
            <a:r>
              <a:rPr lang="en-US" dirty="0" smtClean="0"/>
              <a:t/>
            </a:r>
            <a:br>
              <a:rPr lang="en-US" dirty="0" smtClean="0"/>
            </a:br>
            <a:r>
              <a:rPr lang="en-US" dirty="0" smtClean="0"/>
              <a:t>Previous administrations have used the broadly defined stipulations of the Antiquities Act to create monument designations. Unfortunately, these broad designations have closed larger-than-necessary territories that were previously used for wholesome recreation, such as responsible motorized recreation that supports small business and local economies. </a:t>
            </a:r>
            <a:br>
              <a:rPr lang="en-US" dirty="0" smtClean="0"/>
            </a:br>
            <a:r>
              <a:rPr lang="en-US" dirty="0" smtClean="0"/>
              <a:t/>
            </a:r>
            <a:br>
              <a:rPr lang="en-US" dirty="0" smtClean="0"/>
            </a:br>
            <a:r>
              <a:rPr lang="en-US" dirty="0" smtClean="0"/>
              <a:t>The designation of National Monuments on public lands may reduce or end access for responsible motorized recreation. Designations can be made that will benefit all groups, as long as these groups are given the opportunity to contribute their perspectives.</a:t>
            </a:r>
            <a:br>
              <a:rPr lang="en-US" dirty="0" smtClean="0"/>
            </a:br>
            <a:r>
              <a:rPr lang="en-US" dirty="0" smtClean="0"/>
              <a:t/>
            </a:r>
            <a:br>
              <a:rPr lang="en-US" dirty="0" smtClean="0"/>
            </a:br>
            <a:r>
              <a:rPr lang="en-US" dirty="0" smtClean="0"/>
              <a:t>Excerpts from an AMA guest blog written by </a:t>
            </a:r>
            <a:r>
              <a:rPr lang="en-US" dirty="0" err="1" smtClean="0"/>
              <a:t>Clif</a:t>
            </a:r>
            <a:r>
              <a:rPr lang="en-US" dirty="0" smtClean="0"/>
              <a:t> Koontz address the Grand Staircase-Escalante, Canyons of the Ancients and Bears Ears National Monuments. Koontz is the executive director of Ride with Respect, a nonprofit organization based in Moab, Utah, that conserves shared-use recreation through trail work and education.</a:t>
            </a:r>
            <a:br>
              <a:rPr lang="en-US" dirty="0" smtClean="0"/>
            </a:br>
            <a:r>
              <a:rPr lang="en-US" dirty="0" smtClean="0"/>
              <a:t/>
            </a:r>
            <a:br>
              <a:rPr lang="en-US" dirty="0" smtClean="0"/>
            </a:br>
            <a:r>
              <a:rPr lang="en-US" dirty="0" smtClean="0"/>
              <a:t>Koontz states, "The Grand Staircase-Escalante National Monument closed half of the existing routes open to motorized recreation. The federal land managers even prohibited off-highway motorcyclists from riding the graded, gravel roads." He added, "Fortunately, the affected county asserted its jurisdiction over those roads, but not before having to fight the federal land managers in court."</a:t>
            </a:r>
            <a:br>
              <a:rPr lang="en-US" dirty="0" smtClean="0"/>
            </a:br>
            <a:r>
              <a:rPr lang="en-US" dirty="0" smtClean="0"/>
              <a:t/>
            </a:r>
            <a:br>
              <a:rPr lang="en-US" dirty="0" smtClean="0"/>
            </a:br>
            <a:r>
              <a:rPr lang="en-US" dirty="0" smtClean="0"/>
              <a:t>At the Canyons of the Ancients National Monument, Koontz says, federal land managers first closed the single-track trails, then prohibited motorcycles from "motorcycle trails" that actually were roads for four-wheeled vehicles. Those roads are a far cry from the actual single-track trails they had closed to responsible recreation."</a:t>
            </a:r>
            <a:br>
              <a:rPr lang="en-US" dirty="0" smtClean="0"/>
            </a:br>
            <a:r>
              <a:rPr lang="en-US" dirty="0" smtClean="0"/>
              <a:t/>
            </a:r>
            <a:br>
              <a:rPr lang="en-US" dirty="0" smtClean="0"/>
            </a:br>
            <a:r>
              <a:rPr lang="en-US" dirty="0" smtClean="0"/>
              <a:t>For the new Bears Ears National Monument, Koontz states, it "encircles many 4WD roads, ATV trails and motorcycle trails where Ride with Respect has worked. ... If history is any guide, these routes will eventually be closed due to the national monument status, despite the fact that we've made them sustainable, not to mention that they avoid archaeological sites."</a:t>
            </a:r>
            <a:br>
              <a:rPr lang="en-US" dirty="0" smtClean="0"/>
            </a:br>
            <a:r>
              <a:rPr lang="en-US" dirty="0" smtClean="0"/>
              <a:t/>
            </a:r>
            <a:br>
              <a:rPr lang="en-US" dirty="0" smtClean="0"/>
            </a:br>
            <a:r>
              <a:rPr lang="en-US" dirty="0" smtClean="0"/>
              <a:t>However, the AMA believes some previous monument designations go beyond the "requirements and original objectives of the Act."</a:t>
            </a:r>
            <a:br>
              <a:rPr lang="en-US" dirty="0" smtClean="0"/>
            </a:br>
            <a:r>
              <a:rPr lang="en-US" dirty="0" smtClean="0"/>
              <a:t/>
            </a:r>
            <a:br>
              <a:rPr lang="en-US" dirty="0" smtClean="0"/>
            </a:br>
            <a:r>
              <a:rPr lang="en-US" dirty="0" smtClean="0"/>
              <a:t>Moreover, these designations did not consider the multiple-use policy of section 102(a)(7) of the Federal Land Policy and Management Act (43 U.S.C. 1701(1)(7)).</a:t>
            </a:r>
            <a:br>
              <a:rPr lang="en-US" dirty="0" smtClean="0"/>
            </a:br>
            <a:r>
              <a:rPr lang="en-US" dirty="0" smtClean="0"/>
              <a:t/>
            </a:r>
            <a:br>
              <a:rPr lang="en-US" dirty="0" smtClean="0"/>
            </a:br>
            <a:r>
              <a:rPr lang="en-US" dirty="0" smtClean="0"/>
              <a:t>The AMA and I support the protection of our national treasures by using a process that involves state officials, local stakeholders, governors and Congress.</a:t>
            </a:r>
            <a:br>
              <a:rPr lang="en-US" dirty="0" smtClean="0"/>
            </a:br>
            <a:r>
              <a:rPr lang="en-US" dirty="0" smtClean="0"/>
              <a:t/>
            </a:r>
            <a:br>
              <a:rPr lang="en-US" dirty="0" smtClean="0"/>
            </a:br>
            <a:r>
              <a:rPr lang="en-US" dirty="0" smtClean="0"/>
              <a:t>Again, I applaud the Interior Department for seeking public comments on its review of certain National Monuments.</a:t>
            </a:r>
          </a:p>
          <a:p>
            <a:endParaRPr lang="en-US" dirty="0"/>
          </a:p>
        </p:txBody>
      </p:sp>
      <p:sp>
        <p:nvSpPr>
          <p:cNvPr id="4" name="Slide Number Placeholder 3"/>
          <p:cNvSpPr>
            <a:spLocks noGrp="1"/>
          </p:cNvSpPr>
          <p:nvPr>
            <p:ph type="sldNum" sz="quarter" idx="10"/>
          </p:nvPr>
        </p:nvSpPr>
        <p:spPr/>
        <p:txBody>
          <a:bodyPr/>
          <a:lstStyle/>
          <a:p>
            <a:fld id="{E3FC818D-B0EA-480D-86A3-2B534FB03D89}" type="slidenum">
              <a:rPr lang="en-US" smtClean="0"/>
              <a:t>15</a:t>
            </a:fld>
            <a:endParaRPr lang="en-US"/>
          </a:p>
        </p:txBody>
      </p:sp>
    </p:spTree>
    <p:extLst>
      <p:ext uri="{BB962C8B-B14F-4D97-AF65-F5344CB8AC3E}">
        <p14:creationId xmlns:p14="http://schemas.microsoft.com/office/powerpoint/2010/main" val="132846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20DC4D8-8466-4FA8-9FA4-DEAF1D76B788}" type="datetimeFigureOut">
              <a:rPr lang="en-US" smtClean="0"/>
              <a:t>5/28/2019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4755698-D159-426D-A033-E11A17AEBC0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DC4D8-8466-4FA8-9FA4-DEAF1D76B78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DC4D8-8466-4FA8-9FA4-DEAF1D76B78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DC4D8-8466-4FA8-9FA4-DEAF1D76B78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DC4D8-8466-4FA8-9FA4-DEAF1D76B78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20DC4D8-8466-4FA8-9FA4-DEAF1D76B788}"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55698-D159-426D-A033-E11A17AEBC0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0DC4D8-8466-4FA8-9FA4-DEAF1D76B788}"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DC4D8-8466-4FA8-9FA4-DEAF1D76B788}"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DC4D8-8466-4FA8-9FA4-DEAF1D76B788}"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20DC4D8-8466-4FA8-9FA4-DEAF1D76B788}" type="datetimeFigureOut">
              <a:rPr lang="en-US" smtClean="0"/>
              <a:t>5/28/2019</a:t>
            </a:fld>
            <a:endParaRPr lang="en-US"/>
          </a:p>
        </p:txBody>
      </p:sp>
      <p:sp>
        <p:nvSpPr>
          <p:cNvPr id="7" name="Slide Number Placeholder 6"/>
          <p:cNvSpPr>
            <a:spLocks noGrp="1"/>
          </p:cNvSpPr>
          <p:nvPr>
            <p:ph type="sldNum" sz="quarter" idx="12"/>
          </p:nvPr>
        </p:nvSpPr>
        <p:spPr/>
        <p:txBody>
          <a:bodyPr/>
          <a:lstStyle/>
          <a:p>
            <a:fld id="{94755698-D159-426D-A033-E11A17AEBC0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DC4D8-8466-4FA8-9FA4-DEAF1D76B788}" type="datetimeFigureOut">
              <a:rPr lang="en-US" smtClean="0"/>
              <a:t>5/28/2019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755698-D159-426D-A033-E11A17AEBC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20DC4D8-8466-4FA8-9FA4-DEAF1D76B788}" type="datetimeFigureOut">
              <a:rPr lang="en-US" smtClean="0"/>
              <a:t>5/28/2019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4755698-D159-426D-A033-E11A17AEBC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3-us-west-2.amazonaws.com/ghost-blog-prod/2015/06/Listen-to-M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699"/>
          <a:stretch/>
        </p:blipFill>
        <p:spPr bwMode="auto">
          <a:xfrm>
            <a:off x="-4838" y="1"/>
            <a:ext cx="9148838" cy="6861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5355318"/>
            <a:ext cx="7772400" cy="1470025"/>
          </a:xfrm>
        </p:spPr>
        <p:txBody>
          <a:bodyPr>
            <a:noAutofit/>
          </a:bodyPr>
          <a:lstStyle/>
          <a:p>
            <a:r>
              <a:rPr lang="en-US" sz="3200" dirty="0" smtClean="0"/>
              <a:t>Making Your Voice Heard in an Already Crowded Conversation</a:t>
            </a:r>
            <a:endParaRPr lang="en-US" sz="3200" dirty="0"/>
          </a:p>
        </p:txBody>
      </p:sp>
      <p:sp>
        <p:nvSpPr>
          <p:cNvPr id="5" name="Subtitle 4"/>
          <p:cNvSpPr>
            <a:spLocks noGrp="1"/>
          </p:cNvSpPr>
          <p:nvPr>
            <p:ph type="subTitle" idx="1"/>
          </p:nvPr>
        </p:nvSpPr>
        <p:spPr>
          <a:xfrm>
            <a:off x="304800" y="4267200"/>
            <a:ext cx="3200400" cy="838200"/>
          </a:xfrm>
        </p:spPr>
        <p:txBody>
          <a:bodyPr>
            <a:normAutofit/>
          </a:bodyPr>
          <a:lstStyle/>
          <a:p>
            <a:r>
              <a:rPr lang="en-US" sz="2000" dirty="0" smtClean="0">
                <a:solidFill>
                  <a:srgbClr val="C00000"/>
                </a:solidFill>
              </a:rPr>
              <a:t>Rachel Frost, MRCDC</a:t>
            </a:r>
          </a:p>
          <a:p>
            <a:r>
              <a:rPr lang="en-US" sz="2000" dirty="0" smtClean="0">
                <a:solidFill>
                  <a:srgbClr val="C00000"/>
                </a:solidFill>
              </a:rPr>
              <a:t>Stacey </a:t>
            </a:r>
            <a:r>
              <a:rPr lang="en-US" sz="2000" dirty="0" err="1" smtClean="0">
                <a:solidFill>
                  <a:srgbClr val="C00000"/>
                </a:solidFill>
              </a:rPr>
              <a:t>Barta</a:t>
            </a:r>
            <a:r>
              <a:rPr lang="en-US" sz="2000" dirty="0" smtClean="0">
                <a:solidFill>
                  <a:srgbClr val="C00000"/>
                </a:solidFill>
              </a:rPr>
              <a:t>, DNRC</a:t>
            </a:r>
            <a:endParaRPr lang="en-US" sz="2000" dirty="0">
              <a:solidFill>
                <a:srgbClr val="C00000"/>
              </a:solidFill>
            </a:endParaRPr>
          </a:p>
        </p:txBody>
      </p:sp>
    </p:spTree>
    <p:extLst>
      <p:ext uri="{BB962C8B-B14F-4D97-AF65-F5344CB8AC3E}">
        <p14:creationId xmlns:p14="http://schemas.microsoft.com/office/powerpoint/2010/main" val="270198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5297"/>
            <a:ext cx="7024744" cy="1143000"/>
          </a:xfrm>
        </p:spPr>
        <p:txBody>
          <a:bodyPr>
            <a:normAutofit fontScale="90000"/>
          </a:bodyPr>
          <a:lstStyle/>
          <a:p>
            <a:r>
              <a:rPr lang="en-US" dirty="0" smtClean="0"/>
              <a:t>The Truth about Form Letters</a:t>
            </a:r>
            <a:endParaRPr lang="en-US" dirty="0"/>
          </a:p>
        </p:txBody>
      </p:sp>
      <p:sp>
        <p:nvSpPr>
          <p:cNvPr id="3" name="Content Placeholder 2"/>
          <p:cNvSpPr>
            <a:spLocks noGrp="1"/>
          </p:cNvSpPr>
          <p:nvPr>
            <p:ph idx="1"/>
          </p:nvPr>
        </p:nvSpPr>
        <p:spPr>
          <a:xfrm>
            <a:off x="990600" y="1600200"/>
            <a:ext cx="6777317" cy="3508977"/>
          </a:xfrm>
        </p:spPr>
        <p:txBody>
          <a:bodyPr>
            <a:normAutofit/>
          </a:bodyPr>
          <a:lstStyle/>
          <a:p>
            <a:endParaRPr lang="en-US" dirty="0" smtClean="0"/>
          </a:p>
          <a:p>
            <a:r>
              <a:rPr lang="en-US" b="1" dirty="0" smtClean="0"/>
              <a:t>A </a:t>
            </a:r>
            <a:r>
              <a:rPr lang="en-US" b="1" dirty="0"/>
              <a:t>single, well-supported comment may carry more weight than a thousand form letters. </a:t>
            </a:r>
            <a:endParaRPr lang="en-US" b="1" dirty="0" smtClean="0"/>
          </a:p>
          <a:p>
            <a:r>
              <a:rPr lang="en-US" b="1" dirty="0" smtClean="0"/>
              <a:t>Agencies must treat </a:t>
            </a:r>
            <a:r>
              <a:rPr lang="en-US" b="1" i="1" dirty="0" smtClean="0"/>
              <a:t>identical</a:t>
            </a:r>
            <a:r>
              <a:rPr lang="en-US" b="1" dirty="0" smtClean="0"/>
              <a:t> comments as one comment.</a:t>
            </a:r>
          </a:p>
          <a:p>
            <a:r>
              <a:rPr lang="en-US" b="1" dirty="0" smtClean="0"/>
              <a:t>Form letters </a:t>
            </a:r>
            <a:r>
              <a:rPr lang="en-US" b="1" dirty="0" smtClean="0"/>
              <a:t>can slow </a:t>
            </a:r>
            <a:r>
              <a:rPr lang="en-US" b="1" dirty="0" smtClean="0"/>
              <a:t>down the process without adding value</a:t>
            </a:r>
            <a:endParaRPr lang="en-US" b="1" dirty="0"/>
          </a:p>
        </p:txBody>
      </p:sp>
      <p:sp>
        <p:nvSpPr>
          <p:cNvPr id="4" name="TextBox 3"/>
          <p:cNvSpPr txBox="1"/>
          <p:nvPr/>
        </p:nvSpPr>
        <p:spPr>
          <a:xfrm>
            <a:off x="4910667" y="23687"/>
            <a:ext cx="3048000" cy="523220"/>
          </a:xfrm>
          <a:prstGeom prst="rect">
            <a:avLst/>
          </a:prstGeom>
          <a:noFill/>
        </p:spPr>
        <p:txBody>
          <a:bodyPr wrap="square" rtlCol="0">
            <a:spAutoFit/>
          </a:bodyPr>
          <a:lstStyle/>
          <a:p>
            <a:r>
              <a:rPr lang="en-US" sz="1400" dirty="0" smtClean="0">
                <a:latin typeface="Segoe Print" panose="02000600000000000000" pitchFamily="2" charset="0"/>
              </a:rPr>
              <a:t>The most courageous act is still to think for yourself….aloud</a:t>
            </a:r>
            <a:endParaRPr lang="en-US" sz="1400" dirty="0">
              <a:latin typeface="Segoe Print" panose="02000600000000000000" pitchFamily="2" charset="0"/>
            </a:endParaRPr>
          </a:p>
        </p:txBody>
      </p:sp>
    </p:spTree>
    <p:extLst>
      <p:ext uri="{BB962C8B-B14F-4D97-AF65-F5344CB8AC3E}">
        <p14:creationId xmlns:p14="http://schemas.microsoft.com/office/powerpoint/2010/main" val="178473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Commenting is NOT voting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negative comments an agency receives does not prevent an action from moving forward. </a:t>
            </a:r>
          </a:p>
          <a:p>
            <a:r>
              <a:rPr lang="en-US" dirty="0" smtClean="0"/>
              <a:t>Nor do the sheer number of comments received influence which alternative is selected in the EIS.</a:t>
            </a:r>
          </a:p>
          <a:p>
            <a:r>
              <a:rPr lang="en-US" dirty="0" smtClean="0"/>
              <a:t>HOWEVER</a:t>
            </a:r>
            <a:r>
              <a:rPr lang="en-US" dirty="0" smtClean="0"/>
              <a:t>, by pointing out flaws in an alternative, you can revise the scope or the acceptability of the alternative</a:t>
            </a:r>
          </a:p>
          <a:p>
            <a:endParaRPr lang="en-US" dirty="0" smtClean="0"/>
          </a:p>
          <a:p>
            <a:endParaRPr lang="en-US" dirty="0"/>
          </a:p>
        </p:txBody>
      </p:sp>
      <p:sp>
        <p:nvSpPr>
          <p:cNvPr id="4" name="TextBox 3"/>
          <p:cNvSpPr txBox="1"/>
          <p:nvPr/>
        </p:nvSpPr>
        <p:spPr>
          <a:xfrm>
            <a:off x="4876800" y="42"/>
            <a:ext cx="3048000" cy="646331"/>
          </a:xfrm>
          <a:prstGeom prst="rect">
            <a:avLst/>
          </a:prstGeom>
          <a:noFill/>
        </p:spPr>
        <p:txBody>
          <a:bodyPr wrap="square" rtlCol="0">
            <a:spAutoFit/>
          </a:bodyPr>
          <a:lstStyle/>
          <a:p>
            <a:pPr algn="ctr"/>
            <a:r>
              <a:rPr lang="en-US" dirty="0" smtClean="0">
                <a:latin typeface="Segoe Print" panose="02000600000000000000" pitchFamily="2" charset="0"/>
              </a:rPr>
              <a:t>Old ways won’t open new doors</a:t>
            </a:r>
            <a:endParaRPr lang="en-US" dirty="0">
              <a:latin typeface="Segoe Print" panose="02000600000000000000" pitchFamily="2" charset="0"/>
            </a:endParaRPr>
          </a:p>
        </p:txBody>
      </p:sp>
    </p:spTree>
    <p:extLst>
      <p:ext uri="{BB962C8B-B14F-4D97-AF65-F5344CB8AC3E}">
        <p14:creationId xmlns:p14="http://schemas.microsoft.com/office/powerpoint/2010/main" val="181820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Substantive or Not?</a:t>
            </a:r>
            <a:endParaRPr lang="en-US"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56" t="31354" r="47200" b="20965"/>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1828800"/>
            <a:ext cx="5791200" cy="3416320"/>
          </a:xfrm>
          <a:prstGeom prst="rect">
            <a:avLst/>
          </a:prstGeom>
          <a:noFill/>
        </p:spPr>
        <p:txBody>
          <a:bodyPr wrap="square" rtlCol="0">
            <a:spAutoFit/>
          </a:bodyPr>
          <a:lstStyle/>
          <a:p>
            <a:pPr algn="ctr"/>
            <a:r>
              <a:rPr lang="en-US" sz="7200" dirty="0" smtClean="0">
                <a:solidFill>
                  <a:schemeClr val="accent2">
                    <a:lumMod val="75000"/>
                  </a:schemeClr>
                </a:solidFill>
                <a:effectLst>
                  <a:outerShdw blurRad="38100" dist="38100" dir="2700000" algn="tl">
                    <a:srgbClr val="000000">
                      <a:alpha val="43137"/>
                    </a:srgbClr>
                  </a:outerShdw>
                </a:effectLst>
                <a:latin typeface="Britannic Bold" panose="020B0903060703020204" pitchFamily="34" charset="0"/>
              </a:rPr>
              <a:t>IS IT </a:t>
            </a:r>
            <a:r>
              <a:rPr lang="en-US" sz="7200" i="1" dirty="0" smtClean="0">
                <a:solidFill>
                  <a:schemeClr val="accent2">
                    <a:lumMod val="75000"/>
                  </a:schemeClr>
                </a:solidFill>
                <a:effectLst>
                  <a:outerShdw blurRad="38100" dist="38100" dir="2700000" algn="tl">
                    <a:srgbClr val="000000">
                      <a:alpha val="43137"/>
                    </a:srgbClr>
                  </a:outerShdw>
                </a:effectLst>
                <a:latin typeface="Britannic Bold" panose="020B0903060703020204" pitchFamily="34" charset="0"/>
              </a:rPr>
              <a:t>SUBSTANTIVE</a:t>
            </a:r>
            <a:r>
              <a:rPr lang="en-US" sz="7200" dirty="0" smtClean="0">
                <a:solidFill>
                  <a:schemeClr val="accent2">
                    <a:lumMod val="75000"/>
                  </a:schemeClr>
                </a:solidFill>
                <a:effectLst>
                  <a:outerShdw blurRad="38100" dist="38100" dir="2700000" algn="tl">
                    <a:srgbClr val="000000">
                      <a:alpha val="43137"/>
                    </a:srgbClr>
                  </a:outerShdw>
                </a:effectLst>
                <a:latin typeface="Britannic Bold" panose="020B0903060703020204" pitchFamily="34" charset="0"/>
              </a:rPr>
              <a:t> OR NOT?</a:t>
            </a:r>
            <a:endParaRPr lang="en-US" sz="7200" dirty="0">
              <a:solidFill>
                <a:schemeClr val="accent2">
                  <a:lumMod val="75000"/>
                </a:schemeClr>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319921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Substantive or Not?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losing the national monuments would </a:t>
            </a:r>
            <a:r>
              <a:rPr lang="en-US" dirty="0"/>
              <a:t>lose massive tourist revenue for </a:t>
            </a:r>
            <a:r>
              <a:rPr lang="en-US" dirty="0" smtClean="0"/>
              <a:t>states. </a:t>
            </a:r>
            <a:r>
              <a:rPr lang="en-US" dirty="0"/>
              <a:t>Per the Outdoor Industry Association, every year, outdoor recreation in the United States generates $887 billion in consumer spending and 7.6 million jobs. </a:t>
            </a:r>
            <a:endParaRPr lang="en-US" dirty="0" smtClean="0"/>
          </a:p>
          <a:p>
            <a:r>
              <a:rPr lang="en-US" dirty="0" smtClean="0"/>
              <a:t>The </a:t>
            </a:r>
            <a:r>
              <a:rPr lang="en-US" dirty="0"/>
              <a:t>U.S. Department of the Interior has reported that visits to our National Parks added $35 billion to the U.S. economy. These monuments help create economic prosperity and jobs in local communities for decades. </a:t>
            </a:r>
          </a:p>
        </p:txBody>
      </p:sp>
      <p:sp>
        <p:nvSpPr>
          <p:cNvPr id="4" name="TextBox 3"/>
          <p:cNvSpPr txBox="1"/>
          <p:nvPr/>
        </p:nvSpPr>
        <p:spPr>
          <a:xfrm>
            <a:off x="4876800" y="98778"/>
            <a:ext cx="3048000" cy="461665"/>
          </a:xfrm>
          <a:prstGeom prst="rect">
            <a:avLst/>
          </a:prstGeom>
          <a:noFill/>
        </p:spPr>
        <p:txBody>
          <a:bodyPr wrap="square" rtlCol="0">
            <a:spAutoFit/>
          </a:bodyPr>
          <a:lstStyle/>
          <a:p>
            <a:r>
              <a:rPr lang="en-US" sz="1200" dirty="0" smtClean="0">
                <a:latin typeface="Segoe Print" panose="02000600000000000000" pitchFamily="2" charset="0"/>
              </a:rPr>
              <a:t>The reward for conformity is that everyone likes you, except yourself</a:t>
            </a:r>
            <a:endParaRPr lang="en-US" sz="1200" dirty="0">
              <a:latin typeface="Segoe Print" panose="02000600000000000000" pitchFamily="2" charset="0"/>
            </a:endParaRPr>
          </a:p>
        </p:txBody>
      </p:sp>
    </p:spTree>
    <p:extLst>
      <p:ext uri="{BB962C8B-B14F-4D97-AF65-F5344CB8AC3E}">
        <p14:creationId xmlns:p14="http://schemas.microsoft.com/office/powerpoint/2010/main" val="261350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Substantive or Not?</a:t>
            </a:r>
            <a:endParaRPr lang="en-US" dirty="0"/>
          </a:p>
        </p:txBody>
      </p:sp>
      <p:sp>
        <p:nvSpPr>
          <p:cNvPr id="3" name="Content Placeholder 2"/>
          <p:cNvSpPr>
            <a:spLocks noGrp="1"/>
          </p:cNvSpPr>
          <p:nvPr>
            <p:ph idx="1"/>
          </p:nvPr>
        </p:nvSpPr>
        <p:spPr/>
        <p:txBody>
          <a:bodyPr/>
          <a:lstStyle/>
          <a:p>
            <a:r>
              <a:rPr lang="en-US" dirty="0" smtClean="0"/>
              <a:t>“These monument designations are absolutely stupid! No one needs that much land designated for recreation. States should control all land within their borders”</a:t>
            </a:r>
            <a:endParaRPr lang="en-US" dirty="0"/>
          </a:p>
        </p:txBody>
      </p:sp>
      <p:sp>
        <p:nvSpPr>
          <p:cNvPr id="4" name="TextBox 3"/>
          <p:cNvSpPr txBox="1"/>
          <p:nvPr/>
        </p:nvSpPr>
        <p:spPr>
          <a:xfrm>
            <a:off x="4882444" y="0"/>
            <a:ext cx="3048000" cy="646331"/>
          </a:xfrm>
          <a:prstGeom prst="rect">
            <a:avLst/>
          </a:prstGeom>
          <a:noFill/>
        </p:spPr>
        <p:txBody>
          <a:bodyPr wrap="square" rtlCol="0">
            <a:spAutoFit/>
          </a:bodyPr>
          <a:lstStyle/>
          <a:p>
            <a:r>
              <a:rPr lang="en-US" dirty="0" smtClean="0">
                <a:latin typeface="Segoe Print" panose="02000600000000000000" pitchFamily="2" charset="0"/>
              </a:rPr>
              <a:t>Never confuse motion with action</a:t>
            </a:r>
            <a:endParaRPr lang="en-US" dirty="0">
              <a:latin typeface="Segoe Print" panose="02000600000000000000" pitchFamily="2" charset="0"/>
            </a:endParaRPr>
          </a:p>
        </p:txBody>
      </p:sp>
    </p:spTree>
    <p:extLst>
      <p:ext uri="{BB962C8B-B14F-4D97-AF65-F5344CB8AC3E}">
        <p14:creationId xmlns:p14="http://schemas.microsoft.com/office/powerpoint/2010/main" val="261350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Substantive or Not?</a:t>
            </a:r>
            <a:endParaRPr lang="en-US" dirty="0"/>
          </a:p>
        </p:txBody>
      </p:sp>
      <p:sp>
        <p:nvSpPr>
          <p:cNvPr id="3" name="Content Placeholder 2"/>
          <p:cNvSpPr>
            <a:spLocks noGrp="1"/>
          </p:cNvSpPr>
          <p:nvPr>
            <p:ph idx="1"/>
          </p:nvPr>
        </p:nvSpPr>
        <p:spPr>
          <a:xfrm>
            <a:off x="1043492" y="2323652"/>
            <a:ext cx="7338508" cy="4000948"/>
          </a:xfrm>
        </p:spPr>
        <p:txBody>
          <a:bodyPr>
            <a:normAutofit fontScale="25000" lnSpcReduction="20000"/>
          </a:bodyPr>
          <a:lstStyle/>
          <a:p>
            <a:r>
              <a:rPr lang="en-US" sz="6400" dirty="0" smtClean="0"/>
              <a:t>Such designations can restrict or eliminate opportunities for responsible off-highway motorized recreation on public lands and negatively affect the economies of the communities surrounding the monuments.</a:t>
            </a:r>
            <a:br>
              <a:rPr lang="en-US" sz="6400" dirty="0" smtClean="0"/>
            </a:br>
            <a:r>
              <a:rPr lang="en-US" sz="6400" dirty="0"/>
              <a:t/>
            </a:r>
            <a:br>
              <a:rPr lang="en-US" sz="6400" dirty="0"/>
            </a:br>
            <a:r>
              <a:rPr lang="en-US" sz="6400" dirty="0" smtClean="0"/>
              <a:t>For example, the </a:t>
            </a:r>
            <a:r>
              <a:rPr lang="en-US" sz="6400" dirty="0"/>
              <a:t>Grand Staircase-Escalante National Monument closed half of the existing routes open to motorized recreation. The federal land managers even prohibited off-highway motorcyclists from riding the graded, gravel roads</a:t>
            </a:r>
            <a:r>
              <a:rPr lang="en-US" sz="6400" dirty="0" smtClean="0"/>
              <a:t>. Fortunately</a:t>
            </a:r>
            <a:r>
              <a:rPr lang="en-US" sz="6400" dirty="0"/>
              <a:t>, the affected county asserted its jurisdiction over those roads, but not before having to fight the federal land managers in court</a:t>
            </a:r>
            <a:r>
              <a:rPr lang="en-US" sz="6400" dirty="0" smtClean="0"/>
              <a:t>.</a:t>
            </a:r>
            <a:r>
              <a:rPr lang="en-US" sz="6400" dirty="0"/>
              <a:t/>
            </a:r>
            <a:br>
              <a:rPr lang="en-US" sz="6400" dirty="0"/>
            </a:br>
            <a:r>
              <a:rPr lang="en-US" sz="6400" dirty="0" smtClean="0"/>
              <a:t/>
            </a:r>
            <a:br>
              <a:rPr lang="en-US" sz="6400" dirty="0" smtClean="0"/>
            </a:br>
            <a:r>
              <a:rPr lang="en-US" sz="6400" dirty="0" smtClean="0"/>
              <a:t>At the Canyons of the Ancients National Monument, federal land managers first closed the single-track trails, then prohibited motorcycles from roads for four-wheeled vehicles. </a:t>
            </a:r>
            <a:br>
              <a:rPr lang="en-US" sz="6400" dirty="0" smtClean="0"/>
            </a:br>
            <a:r>
              <a:rPr lang="en-US" sz="6400" dirty="0" smtClean="0"/>
              <a:t/>
            </a:r>
            <a:br>
              <a:rPr lang="en-US" sz="6400" dirty="0" smtClean="0"/>
            </a:br>
            <a:r>
              <a:rPr lang="en-US" sz="6400" dirty="0" smtClean="0"/>
              <a:t>Clearly, these </a:t>
            </a:r>
            <a:r>
              <a:rPr lang="en-US" sz="6400" dirty="0"/>
              <a:t>designations did not consider the multiple-use policy of section 102(a)(7) of the Federal Land Policy and Management Act (43 U.S.C. 1701(1)(7)).</a:t>
            </a:r>
            <a:r>
              <a:rPr lang="en-US" dirty="0"/>
              <a:t/>
            </a:r>
            <a:br>
              <a:rPr lang="en-US" dirty="0"/>
            </a:br>
            <a:r>
              <a:rPr lang="en-US" dirty="0"/>
              <a:t/>
            </a:r>
            <a:br>
              <a:rPr lang="en-US" dirty="0"/>
            </a:br>
            <a:r>
              <a:rPr lang="en-US" dirty="0"/>
              <a:t/>
            </a:r>
            <a:br>
              <a:rPr lang="en-US" dirty="0"/>
            </a:br>
            <a:endParaRPr lang="en-US" dirty="0"/>
          </a:p>
        </p:txBody>
      </p:sp>
      <p:sp>
        <p:nvSpPr>
          <p:cNvPr id="4" name="TextBox 3"/>
          <p:cNvSpPr txBox="1"/>
          <p:nvPr/>
        </p:nvSpPr>
        <p:spPr>
          <a:xfrm>
            <a:off x="4876800" y="0"/>
            <a:ext cx="3048000" cy="646331"/>
          </a:xfrm>
          <a:prstGeom prst="rect">
            <a:avLst/>
          </a:prstGeom>
          <a:noFill/>
        </p:spPr>
        <p:txBody>
          <a:bodyPr wrap="square" rtlCol="0">
            <a:spAutoFit/>
          </a:bodyPr>
          <a:lstStyle/>
          <a:p>
            <a:r>
              <a:rPr lang="en-US" dirty="0" smtClean="0">
                <a:latin typeface="Segoe Print" panose="02000600000000000000" pitchFamily="2" charset="0"/>
              </a:rPr>
              <a:t>Nature takes away any faculty not used</a:t>
            </a:r>
            <a:endParaRPr lang="en-US" dirty="0">
              <a:latin typeface="Segoe Print" panose="02000600000000000000" pitchFamily="2" charset="0"/>
            </a:endParaRPr>
          </a:p>
        </p:txBody>
      </p:sp>
    </p:spTree>
    <p:extLst>
      <p:ext uri="{BB962C8B-B14F-4D97-AF65-F5344CB8AC3E}">
        <p14:creationId xmlns:p14="http://schemas.microsoft.com/office/powerpoint/2010/main" val="261350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Substantive or Not?</a:t>
            </a:r>
          </a:p>
        </p:txBody>
      </p:sp>
      <p:sp>
        <p:nvSpPr>
          <p:cNvPr id="3" name="Content Placeholder 2"/>
          <p:cNvSpPr>
            <a:spLocks noGrp="1"/>
          </p:cNvSpPr>
          <p:nvPr>
            <p:ph idx="1"/>
          </p:nvPr>
        </p:nvSpPr>
        <p:spPr>
          <a:xfrm>
            <a:off x="1043492" y="2323652"/>
            <a:ext cx="7338508" cy="3508977"/>
          </a:xfrm>
        </p:spPr>
        <p:txBody>
          <a:bodyPr/>
          <a:lstStyle/>
          <a:p>
            <a:r>
              <a:rPr lang="en-US" dirty="0" smtClean="0"/>
              <a:t>“None </a:t>
            </a:r>
            <a:r>
              <a:rPr lang="en-US" dirty="0"/>
              <a:t>of the National Monuments currently under review should be altered or touched in any way</a:t>
            </a:r>
            <a:r>
              <a:rPr lang="en-US" dirty="0" smtClean="0"/>
              <a:t>.” </a:t>
            </a:r>
            <a:endParaRPr lang="en-US" dirty="0"/>
          </a:p>
          <a:p>
            <a:pPr marL="68580" indent="0">
              <a:buNone/>
            </a:pPr>
            <a:endParaRPr lang="en-US" dirty="0" smtClean="0"/>
          </a:p>
          <a:p>
            <a:r>
              <a:rPr lang="en-US" dirty="0" smtClean="0"/>
              <a:t>“I </a:t>
            </a:r>
            <a:r>
              <a:rPr lang="en-US" dirty="0"/>
              <a:t>am opposed to any possibility of selling or privatizing public lands</a:t>
            </a:r>
            <a:r>
              <a:rPr lang="en-US" dirty="0" smtClean="0"/>
              <a:t>.”</a:t>
            </a:r>
            <a:endParaRPr lang="en-US" dirty="0"/>
          </a:p>
        </p:txBody>
      </p:sp>
      <p:sp>
        <p:nvSpPr>
          <p:cNvPr id="6" name="TextBox 5"/>
          <p:cNvSpPr txBox="1"/>
          <p:nvPr/>
        </p:nvSpPr>
        <p:spPr>
          <a:xfrm>
            <a:off x="4876800" y="0"/>
            <a:ext cx="3048000" cy="646331"/>
          </a:xfrm>
          <a:prstGeom prst="rect">
            <a:avLst/>
          </a:prstGeom>
          <a:noFill/>
        </p:spPr>
        <p:txBody>
          <a:bodyPr wrap="square" rtlCol="0">
            <a:spAutoFit/>
          </a:bodyPr>
          <a:lstStyle/>
          <a:p>
            <a:r>
              <a:rPr lang="en-US" dirty="0" smtClean="0">
                <a:latin typeface="Segoe Print" panose="02000600000000000000" pitchFamily="2" charset="0"/>
              </a:rPr>
              <a:t>Victory belongs to the most persevering</a:t>
            </a:r>
            <a:endParaRPr lang="en-US" dirty="0">
              <a:latin typeface="Segoe Print" panose="02000600000000000000" pitchFamily="2" charset="0"/>
            </a:endParaRPr>
          </a:p>
        </p:txBody>
      </p:sp>
    </p:spTree>
    <p:extLst>
      <p:ext uri="{BB962C8B-B14F-4D97-AF65-F5344CB8AC3E}">
        <p14:creationId xmlns:p14="http://schemas.microsoft.com/office/powerpoint/2010/main" val="1700466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Substantive or Not?</a:t>
            </a:r>
          </a:p>
        </p:txBody>
      </p:sp>
      <p:sp>
        <p:nvSpPr>
          <p:cNvPr id="3" name="Content Placeholder 2"/>
          <p:cNvSpPr>
            <a:spLocks noGrp="1"/>
          </p:cNvSpPr>
          <p:nvPr>
            <p:ph idx="1"/>
          </p:nvPr>
        </p:nvSpPr>
        <p:spPr>
          <a:xfrm>
            <a:off x="1043492" y="2323652"/>
            <a:ext cx="7338508" cy="3508977"/>
          </a:xfrm>
        </p:spPr>
        <p:txBody>
          <a:bodyPr/>
          <a:lstStyle/>
          <a:p>
            <a:r>
              <a:rPr lang="en-US" dirty="0" smtClean="0"/>
              <a:t>As a retired BLM Botanist, I have personally documented of a number of endemic plant species found only within the Organ Mountains. Loss of monument status could prevent these plants from being further studied and protected from extinction. </a:t>
            </a:r>
            <a:endParaRPr lang="en-US" dirty="0"/>
          </a:p>
        </p:txBody>
      </p:sp>
      <p:sp>
        <p:nvSpPr>
          <p:cNvPr id="6" name="TextBox 5"/>
          <p:cNvSpPr txBox="1"/>
          <p:nvPr/>
        </p:nvSpPr>
        <p:spPr>
          <a:xfrm>
            <a:off x="4876800" y="0"/>
            <a:ext cx="3048000" cy="646331"/>
          </a:xfrm>
          <a:prstGeom prst="rect">
            <a:avLst/>
          </a:prstGeom>
          <a:noFill/>
        </p:spPr>
        <p:txBody>
          <a:bodyPr wrap="square" rtlCol="0">
            <a:spAutoFit/>
          </a:bodyPr>
          <a:lstStyle/>
          <a:p>
            <a:r>
              <a:rPr lang="en-US" dirty="0" smtClean="0">
                <a:latin typeface="Segoe Print" panose="02000600000000000000" pitchFamily="2" charset="0"/>
              </a:rPr>
              <a:t>Victory belongs to the most persevering</a:t>
            </a:r>
            <a:endParaRPr lang="en-US" dirty="0">
              <a:latin typeface="Segoe Print" panose="02000600000000000000" pitchFamily="2" charset="0"/>
            </a:endParaRPr>
          </a:p>
        </p:txBody>
      </p:sp>
    </p:spTree>
    <p:extLst>
      <p:ext uri="{BB962C8B-B14F-4D97-AF65-F5344CB8AC3E}">
        <p14:creationId xmlns:p14="http://schemas.microsoft.com/office/powerpoint/2010/main" val="111560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56" y="1447800"/>
            <a:ext cx="7024744" cy="1143000"/>
          </a:xfrm>
        </p:spPr>
        <p:txBody>
          <a:bodyPr>
            <a:normAutofit fontScale="90000"/>
          </a:bodyPr>
          <a:lstStyle/>
          <a:p>
            <a:r>
              <a:rPr lang="en-US" dirty="0" smtClean="0"/>
              <a:t>Regulations.gov – Gateway to public comment notification and submission</a:t>
            </a:r>
            <a:endParaRPr lang="en-US" dirty="0"/>
          </a:p>
        </p:txBody>
      </p:sp>
      <p:sp>
        <p:nvSpPr>
          <p:cNvPr id="4" name="TextBox 3"/>
          <p:cNvSpPr txBox="1"/>
          <p:nvPr/>
        </p:nvSpPr>
        <p:spPr>
          <a:xfrm>
            <a:off x="4876800" y="98778"/>
            <a:ext cx="3048000" cy="461665"/>
          </a:xfrm>
          <a:prstGeom prst="rect">
            <a:avLst/>
          </a:prstGeom>
          <a:noFill/>
        </p:spPr>
        <p:txBody>
          <a:bodyPr wrap="square" rtlCol="0">
            <a:spAutoFit/>
          </a:bodyPr>
          <a:lstStyle/>
          <a:p>
            <a:r>
              <a:rPr lang="en-US" sz="1200" dirty="0" smtClean="0">
                <a:latin typeface="Segoe Print" panose="02000600000000000000" pitchFamily="2" charset="0"/>
              </a:rPr>
              <a:t>What you do speaks so loudly that I cannot hear what you say</a:t>
            </a:r>
            <a:endParaRPr lang="en-US" sz="1200" dirty="0">
              <a:latin typeface="Segoe Print" panose="020006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99643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5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Agency response to public comment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accordance with the Administrative Procedures Act, federal agencies are legally required to respond to every </a:t>
            </a:r>
            <a:r>
              <a:rPr lang="en-US" b="1" i="1" dirty="0"/>
              <a:t>unique, fact-based </a:t>
            </a:r>
            <a:r>
              <a:rPr lang="en-US" dirty="0"/>
              <a:t>comment. </a:t>
            </a:r>
            <a:endParaRPr lang="en-US" dirty="0" smtClean="0"/>
          </a:p>
          <a:p>
            <a:endParaRPr lang="en-US" dirty="0"/>
          </a:p>
          <a:p>
            <a:r>
              <a:rPr lang="en-US" dirty="0" smtClean="0"/>
              <a:t>Responses </a:t>
            </a:r>
            <a:r>
              <a:rPr lang="en-US" dirty="0"/>
              <a:t>are published, along with the final rule or action, in the Federal Register. </a:t>
            </a:r>
            <a:endParaRPr lang="en-US" dirty="0" smtClean="0"/>
          </a:p>
          <a:p>
            <a:endParaRPr lang="en-US" dirty="0"/>
          </a:p>
          <a:p>
            <a:endParaRPr lang="en-US" dirty="0" smtClean="0"/>
          </a:p>
          <a:p>
            <a:r>
              <a:rPr lang="en-US" dirty="0" smtClean="0"/>
              <a:t>No respond </a:t>
            </a:r>
            <a:r>
              <a:rPr lang="en-US" dirty="0"/>
              <a:t>to </a:t>
            </a:r>
            <a:r>
              <a:rPr lang="en-US" b="1" dirty="0"/>
              <a:t>such a comment</a:t>
            </a:r>
            <a:r>
              <a:rPr lang="en-US" dirty="0"/>
              <a:t>, or </a:t>
            </a:r>
            <a:r>
              <a:rPr lang="en-US" dirty="0" smtClean="0"/>
              <a:t>"</a:t>
            </a:r>
            <a:r>
              <a:rPr lang="en-US" dirty="0"/>
              <a:t>arbitrary and capricious," </a:t>
            </a:r>
            <a:r>
              <a:rPr lang="en-US" dirty="0" smtClean="0"/>
              <a:t>response may be challenged in court</a:t>
            </a:r>
            <a:endParaRPr lang="en-US" dirty="0"/>
          </a:p>
        </p:txBody>
      </p:sp>
      <p:sp>
        <p:nvSpPr>
          <p:cNvPr id="4" name="TextBox 3"/>
          <p:cNvSpPr txBox="1"/>
          <p:nvPr/>
        </p:nvSpPr>
        <p:spPr>
          <a:xfrm>
            <a:off x="4876800" y="98778"/>
            <a:ext cx="3048000" cy="369332"/>
          </a:xfrm>
          <a:prstGeom prst="rect">
            <a:avLst/>
          </a:prstGeom>
          <a:noFill/>
        </p:spPr>
        <p:txBody>
          <a:bodyPr wrap="square" rtlCol="0">
            <a:spAutoFit/>
          </a:bodyPr>
          <a:lstStyle/>
          <a:p>
            <a:r>
              <a:rPr lang="en-US" dirty="0" smtClean="0">
                <a:latin typeface="Segoe Print" panose="02000600000000000000" pitchFamily="2" charset="0"/>
              </a:rPr>
              <a:t>Be a part of the solution</a:t>
            </a:r>
            <a:endParaRPr lang="en-US" dirty="0">
              <a:latin typeface="Segoe Print" panose="02000600000000000000" pitchFamily="2" charset="0"/>
            </a:endParaRPr>
          </a:p>
        </p:txBody>
      </p:sp>
    </p:spTree>
    <p:extLst>
      <p:ext uri="{BB962C8B-B14F-4D97-AF65-F5344CB8AC3E}">
        <p14:creationId xmlns:p14="http://schemas.microsoft.com/office/powerpoint/2010/main" val="98878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56" y="762000"/>
            <a:ext cx="7024744" cy="1143000"/>
          </a:xfrm>
        </p:spPr>
        <p:txBody>
          <a:bodyPr>
            <a:noAutofit/>
          </a:bodyPr>
          <a:lstStyle/>
          <a:p>
            <a:r>
              <a:rPr lang="en-US" sz="3600" dirty="0" smtClean="0"/>
              <a:t>Outline for Public Comment Presentation</a:t>
            </a:r>
            <a:endParaRPr lang="en-US" sz="3600" dirty="0"/>
          </a:p>
        </p:txBody>
      </p:sp>
      <p:sp>
        <p:nvSpPr>
          <p:cNvPr id="3" name="Content Placeholder 2"/>
          <p:cNvSpPr>
            <a:spLocks noGrp="1"/>
          </p:cNvSpPr>
          <p:nvPr>
            <p:ph idx="1"/>
          </p:nvPr>
        </p:nvSpPr>
        <p:spPr>
          <a:xfrm>
            <a:off x="457200" y="1854200"/>
            <a:ext cx="8534400" cy="5029200"/>
          </a:xfrm>
        </p:spPr>
        <p:txBody>
          <a:bodyPr>
            <a:normAutofit fontScale="92500"/>
          </a:bodyPr>
          <a:lstStyle/>
          <a:p>
            <a:r>
              <a:rPr lang="en-US" dirty="0" smtClean="0"/>
              <a:t>Why should I comment?  </a:t>
            </a:r>
          </a:p>
          <a:p>
            <a:r>
              <a:rPr lang="en-US" dirty="0" smtClean="0"/>
              <a:t>When should I comment? </a:t>
            </a:r>
          </a:p>
          <a:p>
            <a:pPr lvl="1"/>
            <a:r>
              <a:rPr lang="en-US" dirty="0" smtClean="0"/>
              <a:t>How do I know when public comment periods are open?</a:t>
            </a:r>
          </a:p>
          <a:p>
            <a:r>
              <a:rPr lang="en-US" dirty="0" smtClean="0"/>
              <a:t>How to write substantive comments</a:t>
            </a:r>
          </a:p>
          <a:p>
            <a:pPr lvl="1"/>
            <a:r>
              <a:rPr lang="en-US" dirty="0" smtClean="0"/>
              <a:t>What is a substantive comment?</a:t>
            </a:r>
          </a:p>
          <a:p>
            <a:r>
              <a:rPr lang="en-US" dirty="0" smtClean="0"/>
              <a:t>How are comments used by the soliciting agency?</a:t>
            </a:r>
          </a:p>
          <a:p>
            <a:r>
              <a:rPr lang="en-US" dirty="0" smtClean="0"/>
              <a:t>What is a substantive comment?</a:t>
            </a:r>
            <a:endParaRPr lang="en-US" dirty="0"/>
          </a:p>
          <a:p>
            <a:pPr lvl="1"/>
            <a:r>
              <a:rPr lang="en-US" dirty="0" smtClean="0"/>
              <a:t>how to make sure my comment is heard and incorporated.</a:t>
            </a:r>
          </a:p>
          <a:p>
            <a:r>
              <a:rPr lang="en-US" dirty="0" smtClean="0"/>
              <a:t>How are comments reviewed after being submitted?</a:t>
            </a:r>
          </a:p>
          <a:p>
            <a:r>
              <a:rPr lang="en-US" dirty="0" smtClean="0"/>
              <a:t>How can CD’s work together for commenting?</a:t>
            </a:r>
          </a:p>
          <a:p>
            <a:r>
              <a:rPr lang="en-US" dirty="0" smtClean="0"/>
              <a:t>Examples of how organizations are soliciting public comment</a:t>
            </a:r>
            <a:endParaRPr lang="en-US" dirty="0"/>
          </a:p>
        </p:txBody>
      </p:sp>
      <p:sp>
        <p:nvSpPr>
          <p:cNvPr id="4" name="TextBox 3"/>
          <p:cNvSpPr txBox="1"/>
          <p:nvPr/>
        </p:nvSpPr>
        <p:spPr>
          <a:xfrm>
            <a:off x="4876800" y="98778"/>
            <a:ext cx="3048000" cy="369332"/>
          </a:xfrm>
          <a:prstGeom prst="rect">
            <a:avLst/>
          </a:prstGeom>
          <a:noFill/>
        </p:spPr>
        <p:txBody>
          <a:bodyPr wrap="square" rtlCol="0">
            <a:spAutoFit/>
          </a:bodyPr>
          <a:lstStyle/>
          <a:p>
            <a:r>
              <a:rPr lang="en-US" dirty="0" smtClean="0">
                <a:latin typeface="Segoe Print" panose="02000600000000000000" pitchFamily="2" charset="0"/>
              </a:rPr>
              <a:t>Be a part of the solution</a:t>
            </a:r>
            <a:endParaRPr lang="en-US" dirty="0">
              <a:latin typeface="Segoe Print" panose="02000600000000000000" pitchFamily="2" charset="0"/>
            </a:endParaRPr>
          </a:p>
        </p:txBody>
      </p:sp>
    </p:spTree>
    <p:extLst>
      <p:ext uri="{BB962C8B-B14F-4D97-AF65-F5344CB8AC3E}">
        <p14:creationId xmlns:p14="http://schemas.microsoft.com/office/powerpoint/2010/main" val="830967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Tracking the effect of your comment</a:t>
            </a:r>
            <a:endParaRPr lang="en-US" dirty="0"/>
          </a:p>
        </p:txBody>
      </p:sp>
      <p:sp>
        <p:nvSpPr>
          <p:cNvPr id="3" name="Content Placeholder 2"/>
          <p:cNvSpPr>
            <a:spLocks noGrp="1"/>
          </p:cNvSpPr>
          <p:nvPr>
            <p:ph idx="1"/>
          </p:nvPr>
        </p:nvSpPr>
        <p:spPr/>
        <p:txBody>
          <a:bodyPr>
            <a:normAutofit/>
          </a:bodyPr>
          <a:lstStyle/>
          <a:p>
            <a:r>
              <a:rPr lang="en-US" dirty="0" smtClean="0"/>
              <a:t>So </a:t>
            </a:r>
            <a:r>
              <a:rPr lang="en-US" dirty="0"/>
              <a:t>you've commented - now what? </a:t>
            </a:r>
            <a:endParaRPr lang="en-US" dirty="0" smtClean="0"/>
          </a:p>
          <a:p>
            <a:r>
              <a:rPr lang="en-US" dirty="0" smtClean="0"/>
              <a:t>Submitted through Regulations.gov?</a:t>
            </a:r>
          </a:p>
          <a:p>
            <a:pPr lvl="1"/>
            <a:r>
              <a:rPr lang="en-US" dirty="0" smtClean="0"/>
              <a:t>email </a:t>
            </a:r>
            <a:r>
              <a:rPr lang="en-US" dirty="0"/>
              <a:t>notifications about any newly posted documents related to the that </a:t>
            </a:r>
            <a:r>
              <a:rPr lang="en-US" dirty="0" smtClean="0"/>
              <a:t>regulation</a:t>
            </a:r>
          </a:p>
          <a:p>
            <a:pPr lvl="1"/>
            <a:r>
              <a:rPr lang="en-US" dirty="0" smtClean="0"/>
              <a:t>publication </a:t>
            </a:r>
            <a:r>
              <a:rPr lang="en-US" dirty="0"/>
              <a:t>of the final rule, along with the agency responses to substantive </a:t>
            </a:r>
            <a:r>
              <a:rPr lang="en-US" dirty="0" smtClean="0"/>
              <a:t>comments</a:t>
            </a:r>
            <a:endParaRPr lang="en-US" dirty="0"/>
          </a:p>
        </p:txBody>
      </p:sp>
      <p:sp>
        <p:nvSpPr>
          <p:cNvPr id="4" name="TextBox 3"/>
          <p:cNvSpPr txBox="1"/>
          <p:nvPr/>
        </p:nvSpPr>
        <p:spPr>
          <a:xfrm>
            <a:off x="4876800" y="98778"/>
            <a:ext cx="3048000" cy="523220"/>
          </a:xfrm>
          <a:prstGeom prst="rect">
            <a:avLst/>
          </a:prstGeom>
          <a:noFill/>
        </p:spPr>
        <p:txBody>
          <a:bodyPr wrap="square" rtlCol="0">
            <a:spAutoFit/>
          </a:bodyPr>
          <a:lstStyle/>
          <a:p>
            <a:r>
              <a:rPr lang="en-US" sz="1400" dirty="0" smtClean="0">
                <a:latin typeface="Segoe Print" panose="02000600000000000000" pitchFamily="2" charset="0"/>
              </a:rPr>
              <a:t>If you wait, all that happens is that you get older</a:t>
            </a:r>
            <a:endParaRPr lang="en-US" sz="1400" dirty="0">
              <a:latin typeface="Segoe Print" panose="02000600000000000000" pitchFamily="2" charset="0"/>
            </a:endParaRPr>
          </a:p>
        </p:txBody>
      </p:sp>
    </p:spTree>
    <p:extLst>
      <p:ext uri="{BB962C8B-B14F-4D97-AF65-F5344CB8AC3E}">
        <p14:creationId xmlns:p14="http://schemas.microsoft.com/office/powerpoint/2010/main" val="94198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my comment evaluated by the agency?</a:t>
            </a:r>
            <a:endParaRPr lang="en-US" dirty="0"/>
          </a:p>
        </p:txBody>
      </p:sp>
      <p:sp>
        <p:nvSpPr>
          <p:cNvPr id="3" name="Content Placeholder 2"/>
          <p:cNvSpPr>
            <a:spLocks noGrp="1"/>
          </p:cNvSpPr>
          <p:nvPr>
            <p:ph idx="1"/>
          </p:nvPr>
        </p:nvSpPr>
        <p:spPr>
          <a:xfrm>
            <a:off x="981075" y="2590800"/>
            <a:ext cx="7096125" cy="3508977"/>
          </a:xfrm>
        </p:spPr>
        <p:txBody>
          <a:bodyPr>
            <a:normAutofit fontScale="85000" lnSpcReduction="10000"/>
          </a:bodyPr>
          <a:lstStyle/>
          <a:p>
            <a:r>
              <a:rPr lang="en-US" dirty="0" smtClean="0"/>
              <a:t>raise a topic that could cause change to the EIS in a substantive way, such as adding an alternative?</a:t>
            </a:r>
          </a:p>
          <a:p>
            <a:r>
              <a:rPr lang="en-US" dirty="0" smtClean="0"/>
              <a:t>raise a topic that should be forwarded to a subject matter expert for detailed review?</a:t>
            </a:r>
          </a:p>
          <a:p>
            <a:r>
              <a:rPr lang="en-US" dirty="0" smtClean="0"/>
              <a:t>raise </a:t>
            </a:r>
            <a:r>
              <a:rPr lang="en-US" dirty="0"/>
              <a:t>a topic that should be forwarded to a cooperating agency for review?</a:t>
            </a:r>
          </a:p>
          <a:p>
            <a:r>
              <a:rPr lang="en-US" dirty="0" smtClean="0"/>
              <a:t>help </a:t>
            </a:r>
            <a:r>
              <a:rPr lang="en-US" dirty="0"/>
              <a:t>improve the quality or clarity of the analysis or the accuracy and completeness of the final EIS?</a:t>
            </a:r>
          </a:p>
          <a:p>
            <a:r>
              <a:rPr lang="en-US" dirty="0" smtClean="0"/>
              <a:t>indicate </a:t>
            </a:r>
            <a:r>
              <a:rPr lang="en-US" dirty="0"/>
              <a:t>a better way to define or describe the proposed action or alternatives?</a:t>
            </a:r>
          </a:p>
          <a:p>
            <a:r>
              <a:rPr lang="en-US" dirty="0" smtClean="0"/>
              <a:t>suggest </a:t>
            </a:r>
            <a:r>
              <a:rPr lang="en-US" dirty="0"/>
              <a:t>how to make the EIS </a:t>
            </a:r>
            <a:r>
              <a:rPr lang="en-US" dirty="0" smtClean="0"/>
              <a:t>more understandable</a:t>
            </a:r>
            <a:r>
              <a:rPr lang="en-US" dirty="0"/>
              <a:t>?</a:t>
            </a:r>
          </a:p>
          <a:p>
            <a:endParaRPr lang="en-US" dirty="0"/>
          </a:p>
        </p:txBody>
      </p:sp>
      <p:sp>
        <p:nvSpPr>
          <p:cNvPr id="5" name="TextBox 4"/>
          <p:cNvSpPr txBox="1"/>
          <p:nvPr/>
        </p:nvSpPr>
        <p:spPr>
          <a:xfrm>
            <a:off x="4876800" y="98778"/>
            <a:ext cx="3048000" cy="461665"/>
          </a:xfrm>
          <a:prstGeom prst="rect">
            <a:avLst/>
          </a:prstGeom>
          <a:noFill/>
        </p:spPr>
        <p:txBody>
          <a:bodyPr wrap="square" rtlCol="0">
            <a:spAutoFit/>
          </a:bodyPr>
          <a:lstStyle/>
          <a:p>
            <a:r>
              <a:rPr lang="en-US" sz="1200" dirty="0" smtClean="0">
                <a:latin typeface="Segoe Print" panose="02000600000000000000" pitchFamily="2" charset="0"/>
              </a:rPr>
              <a:t>You will either step forward into growth or backward into safety</a:t>
            </a:r>
            <a:endParaRPr lang="en-US" sz="1200" dirty="0">
              <a:latin typeface="Segoe Print" panose="02000600000000000000" pitchFamily="2" charset="0"/>
            </a:endParaRPr>
          </a:p>
        </p:txBody>
      </p:sp>
      <p:sp>
        <p:nvSpPr>
          <p:cNvPr id="4" name="TextBox 3"/>
          <p:cNvSpPr txBox="1"/>
          <p:nvPr/>
        </p:nvSpPr>
        <p:spPr>
          <a:xfrm>
            <a:off x="990600" y="2209800"/>
            <a:ext cx="6096000" cy="646331"/>
          </a:xfrm>
          <a:prstGeom prst="rect">
            <a:avLst/>
          </a:prstGeom>
          <a:noFill/>
        </p:spPr>
        <p:txBody>
          <a:bodyPr wrap="square" rtlCol="0">
            <a:spAutoFit/>
          </a:bodyPr>
          <a:lstStyle/>
          <a:p>
            <a:r>
              <a:rPr lang="en-US" b="1" dirty="0">
                <a:solidFill>
                  <a:schemeClr val="accent1"/>
                </a:solidFill>
              </a:rPr>
              <a:t>Does the comment:</a:t>
            </a:r>
          </a:p>
          <a:p>
            <a:endParaRPr lang="en-US" dirty="0"/>
          </a:p>
        </p:txBody>
      </p:sp>
    </p:spTree>
    <p:extLst>
      <p:ext uri="{BB962C8B-B14F-4D97-AF65-F5344CB8AC3E}">
        <p14:creationId xmlns:p14="http://schemas.microsoft.com/office/powerpoint/2010/main" val="194665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well-written agency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a:t>
            </a:r>
            <a:r>
              <a:rPr lang="en-US" dirty="0"/>
              <a:t>respectful in tone, factual, and informative.</a:t>
            </a:r>
          </a:p>
          <a:p>
            <a:r>
              <a:rPr lang="en-US" dirty="0" smtClean="0"/>
              <a:t>Provides </a:t>
            </a:r>
            <a:r>
              <a:rPr lang="en-US" dirty="0"/>
              <a:t>a level of detail appropriate to thee comment</a:t>
            </a:r>
          </a:p>
          <a:p>
            <a:r>
              <a:rPr lang="en-US" dirty="0" smtClean="0"/>
              <a:t>Addresses </a:t>
            </a:r>
            <a:r>
              <a:rPr lang="en-US" dirty="0"/>
              <a:t>all substantive elements of the comment</a:t>
            </a:r>
          </a:p>
          <a:p>
            <a:r>
              <a:rPr lang="en-US" dirty="0" smtClean="0"/>
              <a:t>Summarizes </a:t>
            </a:r>
            <a:r>
              <a:rPr lang="en-US" dirty="0"/>
              <a:t>revisions to the EIS that resulted from the comment and specifically identifies modified sections of the EIS</a:t>
            </a:r>
          </a:p>
          <a:p>
            <a:r>
              <a:rPr lang="en-US" dirty="0" smtClean="0"/>
              <a:t>Is </a:t>
            </a:r>
            <a:r>
              <a:rPr lang="en-US" dirty="0"/>
              <a:t>straightforward and promotes better understanding of the proposal and its potential impacts</a:t>
            </a:r>
          </a:p>
        </p:txBody>
      </p:sp>
      <p:sp>
        <p:nvSpPr>
          <p:cNvPr id="5" name="TextBox 4"/>
          <p:cNvSpPr txBox="1"/>
          <p:nvPr/>
        </p:nvSpPr>
        <p:spPr>
          <a:xfrm>
            <a:off x="4876800" y="98778"/>
            <a:ext cx="3200400" cy="523220"/>
          </a:xfrm>
          <a:prstGeom prst="rect">
            <a:avLst/>
          </a:prstGeom>
          <a:noFill/>
        </p:spPr>
        <p:txBody>
          <a:bodyPr wrap="square" rtlCol="0">
            <a:spAutoFit/>
          </a:bodyPr>
          <a:lstStyle/>
          <a:p>
            <a:r>
              <a:rPr lang="en-US" sz="1400" dirty="0" smtClean="0">
                <a:latin typeface="Segoe Print" panose="02000600000000000000" pitchFamily="2" charset="0"/>
              </a:rPr>
              <a:t>Preach! Write! Act! Do anything save to lie down and die</a:t>
            </a:r>
            <a:endParaRPr lang="en-US" sz="1400" dirty="0">
              <a:latin typeface="Segoe Print" panose="02000600000000000000" pitchFamily="2" charset="0"/>
            </a:endParaRPr>
          </a:p>
        </p:txBody>
      </p:sp>
    </p:spTree>
    <p:extLst>
      <p:ext uri="{BB962C8B-B14F-4D97-AF65-F5344CB8AC3E}">
        <p14:creationId xmlns:p14="http://schemas.microsoft.com/office/powerpoint/2010/main" val="171790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620000" cy="762000"/>
          </a:xfrm>
        </p:spPr>
        <p:txBody>
          <a:bodyPr>
            <a:normAutofit/>
          </a:bodyPr>
          <a:lstStyle/>
          <a:p>
            <a:r>
              <a:rPr lang="en-US" dirty="0" smtClean="0"/>
              <a:t>Tips for CDs and citizens:</a:t>
            </a:r>
            <a:endParaRPr lang="en-US" dirty="0"/>
          </a:p>
        </p:txBody>
      </p:sp>
      <p:sp>
        <p:nvSpPr>
          <p:cNvPr id="3" name="Content Placeholder 2"/>
          <p:cNvSpPr>
            <a:spLocks noGrp="1"/>
          </p:cNvSpPr>
          <p:nvPr>
            <p:ph idx="1"/>
          </p:nvPr>
        </p:nvSpPr>
        <p:spPr>
          <a:xfrm>
            <a:off x="533400" y="1752600"/>
            <a:ext cx="7620000" cy="4648200"/>
          </a:xfrm>
        </p:spPr>
        <p:txBody>
          <a:bodyPr>
            <a:normAutofit fontScale="77500" lnSpcReduction="20000"/>
          </a:bodyPr>
          <a:lstStyle/>
          <a:p>
            <a:r>
              <a:rPr lang="en-US" dirty="0" smtClean="0"/>
              <a:t>Sign up for notifications of public comment opportunities</a:t>
            </a:r>
            <a:br>
              <a:rPr lang="en-US" dirty="0" smtClean="0"/>
            </a:br>
            <a:endParaRPr lang="en-US" dirty="0" smtClean="0"/>
          </a:p>
          <a:p>
            <a:r>
              <a:rPr lang="en-US" dirty="0" smtClean="0"/>
              <a:t>Start early in the comment process:  30 days will pass quickly, especially in a busy season</a:t>
            </a:r>
            <a:br>
              <a:rPr lang="en-US" dirty="0" smtClean="0"/>
            </a:br>
            <a:endParaRPr lang="en-US" dirty="0" smtClean="0"/>
          </a:p>
          <a:p>
            <a:r>
              <a:rPr lang="en-US" i="1" dirty="0" smtClean="0"/>
              <a:t>Don’t</a:t>
            </a:r>
            <a:r>
              <a:rPr lang="en-US" dirty="0" smtClean="0"/>
              <a:t> begin at the beginning</a:t>
            </a:r>
          </a:p>
          <a:p>
            <a:pPr lvl="1"/>
            <a:r>
              <a:rPr lang="en-US" dirty="0" smtClean="0"/>
              <a:t>Skim to parts that affect you</a:t>
            </a:r>
            <a:br>
              <a:rPr lang="en-US" dirty="0" smtClean="0"/>
            </a:br>
            <a:endParaRPr lang="en-US" dirty="0" smtClean="0"/>
          </a:p>
          <a:p>
            <a:r>
              <a:rPr lang="en-US" dirty="0" smtClean="0"/>
              <a:t>Enlist help! </a:t>
            </a:r>
          </a:p>
          <a:p>
            <a:pPr lvl="1"/>
            <a:r>
              <a:rPr lang="en-US" dirty="0" smtClean="0"/>
              <a:t>County extension agents</a:t>
            </a:r>
          </a:p>
          <a:p>
            <a:pPr lvl="1"/>
            <a:r>
              <a:rPr lang="en-US" dirty="0" smtClean="0"/>
              <a:t>County commissioners</a:t>
            </a:r>
          </a:p>
          <a:p>
            <a:pPr lvl="1"/>
            <a:r>
              <a:rPr lang="en-US" dirty="0" smtClean="0"/>
              <a:t>Local agency staff</a:t>
            </a:r>
          </a:p>
          <a:p>
            <a:pPr lvl="1"/>
            <a:r>
              <a:rPr lang="en-US" dirty="0" smtClean="0"/>
              <a:t>Neighbors</a:t>
            </a:r>
          </a:p>
          <a:p>
            <a:pPr lvl="1"/>
            <a:r>
              <a:rPr lang="en-US" dirty="0" smtClean="0"/>
              <a:t>MACD / DNRC</a:t>
            </a:r>
          </a:p>
          <a:p>
            <a:pPr lvl="1"/>
            <a:endParaRPr lang="en-US" dirty="0"/>
          </a:p>
          <a:p>
            <a:r>
              <a:rPr lang="en-US" dirty="0" smtClean="0"/>
              <a:t>Share main points with others</a:t>
            </a:r>
          </a:p>
          <a:p>
            <a:pPr lvl="1"/>
            <a:r>
              <a:rPr lang="en-US" dirty="0" smtClean="0"/>
              <a:t>Allow local ecological knowledge to make unique</a:t>
            </a:r>
          </a:p>
        </p:txBody>
      </p:sp>
      <p:sp>
        <p:nvSpPr>
          <p:cNvPr id="4" name="TextBox 3"/>
          <p:cNvSpPr txBox="1"/>
          <p:nvPr/>
        </p:nvSpPr>
        <p:spPr>
          <a:xfrm>
            <a:off x="4876800" y="0"/>
            <a:ext cx="3048000" cy="646331"/>
          </a:xfrm>
          <a:prstGeom prst="rect">
            <a:avLst/>
          </a:prstGeom>
          <a:noFill/>
        </p:spPr>
        <p:txBody>
          <a:bodyPr wrap="square" rtlCol="0">
            <a:spAutoFit/>
          </a:bodyPr>
          <a:lstStyle/>
          <a:p>
            <a:r>
              <a:rPr lang="en-US" dirty="0" smtClean="0">
                <a:latin typeface="Segoe Print" panose="02000600000000000000" pitchFamily="2" charset="0"/>
              </a:rPr>
              <a:t>Always do more than is required of you</a:t>
            </a:r>
            <a:endParaRPr lang="en-US" dirty="0">
              <a:latin typeface="Segoe Print" panose="02000600000000000000" pitchFamily="2" charset="0"/>
            </a:endParaRPr>
          </a:p>
        </p:txBody>
      </p:sp>
    </p:spTree>
    <p:extLst>
      <p:ext uri="{BB962C8B-B14F-4D97-AF65-F5344CB8AC3E}">
        <p14:creationId xmlns:p14="http://schemas.microsoft.com/office/powerpoint/2010/main" val="2117061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610"/>
            <a:ext cx="7024744" cy="1143000"/>
          </a:xfrm>
        </p:spPr>
        <p:txBody>
          <a:bodyPr>
            <a:normAutofit/>
          </a:bodyPr>
          <a:lstStyle/>
          <a:p>
            <a:r>
              <a:rPr lang="en-US" dirty="0" smtClean="0"/>
              <a:t>Tips on Effective Comments</a:t>
            </a:r>
            <a:endParaRPr lang="en-US" dirty="0"/>
          </a:p>
        </p:txBody>
      </p:sp>
      <p:sp>
        <p:nvSpPr>
          <p:cNvPr id="3" name="Content Placeholder 2"/>
          <p:cNvSpPr>
            <a:spLocks noGrp="1"/>
          </p:cNvSpPr>
          <p:nvPr>
            <p:ph idx="1"/>
          </p:nvPr>
        </p:nvSpPr>
        <p:spPr>
          <a:xfrm>
            <a:off x="990600" y="1524000"/>
            <a:ext cx="7391400" cy="4876800"/>
          </a:xfrm>
        </p:spPr>
        <p:txBody>
          <a:bodyPr>
            <a:normAutofit fontScale="70000" lnSpcReduction="20000"/>
          </a:bodyPr>
          <a:lstStyle/>
          <a:p>
            <a:r>
              <a:rPr lang="en-US" dirty="0" smtClean="0"/>
              <a:t>A constructive comment that provides </a:t>
            </a:r>
            <a:r>
              <a:rPr lang="en-US" dirty="0"/>
              <a:t>information to support an argument is more likely to inform </a:t>
            </a:r>
            <a:r>
              <a:rPr lang="en-US" dirty="0" smtClean="0"/>
              <a:t>the agency’s decision-making process.</a:t>
            </a:r>
          </a:p>
          <a:p>
            <a:r>
              <a:rPr lang="en-US" dirty="0" smtClean="0"/>
              <a:t>Identify </a:t>
            </a:r>
            <a:r>
              <a:rPr lang="en-US" dirty="0"/>
              <a:t>the docket ID number and other identifying information (e.g., subject heading, Federal Register date and page number) in your subject line. </a:t>
            </a:r>
            <a:endParaRPr lang="en-US" dirty="0" smtClean="0"/>
          </a:p>
          <a:p>
            <a:r>
              <a:rPr lang="en-US" dirty="0" smtClean="0"/>
              <a:t>Read </a:t>
            </a:r>
            <a:r>
              <a:rPr lang="en-US" dirty="0"/>
              <a:t>and understand the document you are commenting </a:t>
            </a:r>
            <a:r>
              <a:rPr lang="en-US" dirty="0" smtClean="0"/>
              <a:t>on </a:t>
            </a:r>
          </a:p>
          <a:p>
            <a:pPr lvl="1"/>
            <a:r>
              <a:rPr lang="en-US" dirty="0" smtClean="0"/>
              <a:t>contact </a:t>
            </a:r>
            <a:r>
              <a:rPr lang="en-US" dirty="0"/>
              <a:t>person named in the </a:t>
            </a:r>
            <a:r>
              <a:rPr lang="en-US" dirty="0" smtClean="0"/>
              <a:t>document</a:t>
            </a:r>
            <a:endParaRPr lang="en-US" dirty="0"/>
          </a:p>
          <a:p>
            <a:r>
              <a:rPr lang="en-US" dirty="0"/>
              <a:t>Follow directions </a:t>
            </a:r>
            <a:r>
              <a:rPr lang="en-US" dirty="0" smtClean="0"/>
              <a:t>provided</a:t>
            </a:r>
            <a:r>
              <a:rPr lang="en-US" dirty="0"/>
              <a:t> </a:t>
            </a:r>
            <a:r>
              <a:rPr lang="en-US" dirty="0" smtClean="0"/>
              <a:t>to ensure you submit an appropriate comment</a:t>
            </a:r>
          </a:p>
          <a:p>
            <a:r>
              <a:rPr lang="en-US" dirty="0" smtClean="0"/>
              <a:t>Be </a:t>
            </a:r>
            <a:r>
              <a:rPr lang="en-US" dirty="0"/>
              <a:t>concise but support your claims. </a:t>
            </a:r>
            <a:endParaRPr lang="en-US" dirty="0" smtClean="0"/>
          </a:p>
          <a:p>
            <a:pPr lvl="1"/>
            <a:r>
              <a:rPr lang="en-US" dirty="0" smtClean="0"/>
              <a:t>avoid </a:t>
            </a:r>
            <a:r>
              <a:rPr lang="en-US" dirty="0"/>
              <a:t>the use of profanity or personal threats. </a:t>
            </a:r>
            <a:endParaRPr lang="en-US" dirty="0" smtClean="0"/>
          </a:p>
          <a:p>
            <a:pPr lvl="1"/>
            <a:r>
              <a:rPr lang="en-US" dirty="0" smtClean="0"/>
              <a:t>Explain </a:t>
            </a:r>
            <a:r>
              <a:rPr lang="en-US" dirty="0"/>
              <a:t>why you agree or </a:t>
            </a:r>
            <a:r>
              <a:rPr lang="en-US" dirty="0" smtClean="0"/>
              <a:t>disagree</a:t>
            </a:r>
          </a:p>
          <a:p>
            <a:pPr lvl="1"/>
            <a:r>
              <a:rPr lang="en-US" dirty="0" smtClean="0"/>
              <a:t>suggest </a:t>
            </a:r>
            <a:r>
              <a:rPr lang="en-US" dirty="0"/>
              <a:t>alternatives and substitute language for your requested </a:t>
            </a:r>
            <a:r>
              <a:rPr lang="en-US" dirty="0" smtClean="0"/>
              <a:t>changes.</a:t>
            </a:r>
          </a:p>
          <a:p>
            <a:pPr lvl="1"/>
            <a:r>
              <a:rPr lang="en-US" dirty="0" smtClean="0"/>
              <a:t>Provide </a:t>
            </a:r>
            <a:r>
              <a:rPr lang="en-US" dirty="0"/>
              <a:t>specific examples to illustrate your concerns and suggest alternatives. </a:t>
            </a:r>
          </a:p>
          <a:p>
            <a:r>
              <a:rPr lang="en-US" dirty="0"/>
              <a:t>Base your comments on sound reasoning, scientific evidence, and/or how you will be impacted by the agency’s proposal. </a:t>
            </a:r>
            <a:endParaRPr lang="en-US" dirty="0" smtClean="0"/>
          </a:p>
          <a:p>
            <a:r>
              <a:rPr lang="en-US" dirty="0" smtClean="0"/>
              <a:t>Address </a:t>
            </a:r>
            <a:r>
              <a:rPr lang="en-US" dirty="0"/>
              <a:t>trade-offs and opposing views. </a:t>
            </a:r>
          </a:p>
          <a:p>
            <a:r>
              <a:rPr lang="en-US" dirty="0" smtClean="0"/>
              <a:t>Submit </a:t>
            </a:r>
            <a:r>
              <a:rPr lang="en-US" dirty="0"/>
              <a:t>your comments by the comment </a:t>
            </a:r>
            <a:r>
              <a:rPr lang="en-US" dirty="0" smtClean="0"/>
              <a:t>period</a:t>
            </a:r>
            <a:endParaRPr lang="en-US" dirty="0"/>
          </a:p>
        </p:txBody>
      </p:sp>
      <p:sp>
        <p:nvSpPr>
          <p:cNvPr id="4" name="TextBox 3"/>
          <p:cNvSpPr txBox="1"/>
          <p:nvPr/>
        </p:nvSpPr>
        <p:spPr>
          <a:xfrm>
            <a:off x="4876800" y="98778"/>
            <a:ext cx="3048000" cy="461665"/>
          </a:xfrm>
          <a:prstGeom prst="rect">
            <a:avLst/>
          </a:prstGeom>
          <a:noFill/>
        </p:spPr>
        <p:txBody>
          <a:bodyPr wrap="square" rtlCol="0">
            <a:spAutoFit/>
          </a:bodyPr>
          <a:lstStyle/>
          <a:p>
            <a:r>
              <a:rPr lang="en-US" sz="1200" dirty="0" smtClean="0">
                <a:latin typeface="Segoe Print" panose="02000600000000000000" pitchFamily="2" charset="0"/>
              </a:rPr>
              <a:t>The secret to success is to do the common thing uncommonly well</a:t>
            </a:r>
            <a:endParaRPr lang="en-US" sz="1200" dirty="0">
              <a:latin typeface="Segoe Print" panose="02000600000000000000" pitchFamily="2" charset="0"/>
            </a:endParaRPr>
          </a:p>
        </p:txBody>
      </p:sp>
    </p:spTree>
    <p:extLst>
      <p:ext uri="{BB962C8B-B14F-4D97-AF65-F5344CB8AC3E}">
        <p14:creationId xmlns:p14="http://schemas.microsoft.com/office/powerpoint/2010/main" val="354634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r>
              <a:rPr lang="en-US" dirty="0" smtClean="0"/>
              <a:t>PARTICIPATE in the Public Process!</a:t>
            </a:r>
            <a:endParaRPr lang="en-US" dirty="0"/>
          </a:p>
        </p:txBody>
      </p:sp>
      <p:pic>
        <p:nvPicPr>
          <p:cNvPr id="6146" name="Picture 2" descr="Image result for voters making a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7500"/>
            <a:ext cx="7085087" cy="492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9867" y="42"/>
            <a:ext cx="3200400" cy="646331"/>
          </a:xfrm>
          <a:prstGeom prst="rect">
            <a:avLst/>
          </a:prstGeom>
          <a:noFill/>
        </p:spPr>
        <p:txBody>
          <a:bodyPr wrap="square" rtlCol="0">
            <a:spAutoFit/>
          </a:bodyPr>
          <a:lstStyle/>
          <a:p>
            <a:r>
              <a:rPr lang="en-US" dirty="0" smtClean="0">
                <a:latin typeface="Segoe Print" panose="02000600000000000000" pitchFamily="2" charset="0"/>
              </a:rPr>
              <a:t>All progress takes place outside the comfort zone</a:t>
            </a:r>
            <a:endParaRPr lang="en-US" dirty="0">
              <a:latin typeface="Segoe Print" panose="02000600000000000000" pitchFamily="2" charset="0"/>
            </a:endParaRPr>
          </a:p>
        </p:txBody>
      </p:sp>
    </p:spTree>
    <p:extLst>
      <p:ext uri="{BB962C8B-B14F-4D97-AF65-F5344CB8AC3E}">
        <p14:creationId xmlns:p14="http://schemas.microsoft.com/office/powerpoint/2010/main" val="373500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Commenting is Part of the Public Process</a:t>
            </a:r>
            <a:endParaRPr lang="en-US" dirty="0"/>
          </a:p>
        </p:txBody>
      </p:sp>
      <p:pic>
        <p:nvPicPr>
          <p:cNvPr id="6146" name="Picture 2" descr="Image result for voters making a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71" y="2133600"/>
            <a:ext cx="6323087" cy="439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7400" y="31623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05475" y="3193018"/>
            <a:ext cx="1428750" cy="369332"/>
          </a:xfrm>
          <a:prstGeom prst="rect">
            <a:avLst/>
          </a:prstGeom>
          <a:noFill/>
        </p:spPr>
        <p:txBody>
          <a:bodyPr wrap="square" rtlCol="0">
            <a:spAutoFit/>
          </a:bodyPr>
          <a:lstStyle/>
          <a:p>
            <a:r>
              <a:rPr lang="en-US" dirty="0" smtClean="0">
                <a:latin typeface="Bradley Hand ITC" panose="03070402050302030203" pitchFamily="66" charset="0"/>
              </a:rPr>
              <a:t> </a:t>
            </a:r>
            <a:r>
              <a:rPr lang="en-US" sz="1600" dirty="0" smtClean="0">
                <a:solidFill>
                  <a:schemeClr val="bg2">
                    <a:lumMod val="25000"/>
                  </a:schemeClr>
                </a:solidFill>
                <a:latin typeface="Comic Sans MS" panose="030F0702030302020204" pitchFamily="66" charset="0"/>
              </a:rPr>
              <a:t>COMMENT</a:t>
            </a:r>
            <a:endParaRPr lang="en-US" sz="1600" dirty="0">
              <a:solidFill>
                <a:schemeClr val="bg2">
                  <a:lumMod val="25000"/>
                </a:schemeClr>
              </a:solidFill>
              <a:latin typeface="Comic Sans MS" panose="030F0702030302020204" pitchFamily="66" charset="0"/>
            </a:endParaRPr>
          </a:p>
        </p:txBody>
      </p:sp>
      <p:sp>
        <p:nvSpPr>
          <p:cNvPr id="7" name="TextBox 6"/>
          <p:cNvSpPr txBox="1"/>
          <p:nvPr/>
        </p:nvSpPr>
        <p:spPr>
          <a:xfrm>
            <a:off x="4724400" y="0"/>
            <a:ext cx="3200400" cy="646331"/>
          </a:xfrm>
          <a:prstGeom prst="rect">
            <a:avLst/>
          </a:prstGeom>
          <a:noFill/>
        </p:spPr>
        <p:txBody>
          <a:bodyPr wrap="square" rtlCol="0">
            <a:spAutoFit/>
          </a:bodyPr>
          <a:lstStyle/>
          <a:p>
            <a:r>
              <a:rPr lang="en-US" dirty="0" smtClean="0">
                <a:latin typeface="Segoe Print" panose="02000600000000000000" pitchFamily="2" charset="0"/>
              </a:rPr>
              <a:t>If you aren’t at the table, you may be on the menu!</a:t>
            </a:r>
            <a:endParaRPr lang="en-US" dirty="0">
              <a:latin typeface="Segoe Print" panose="02000600000000000000" pitchFamily="2" charset="0"/>
            </a:endParaRPr>
          </a:p>
        </p:txBody>
      </p:sp>
    </p:spTree>
    <p:extLst>
      <p:ext uri="{BB962C8B-B14F-4D97-AF65-F5344CB8AC3E}">
        <p14:creationId xmlns:p14="http://schemas.microsoft.com/office/powerpoint/2010/main" val="46636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Agencies Solicit Public Comments?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Process built into the federal rule-making process</a:t>
            </a:r>
          </a:p>
          <a:p>
            <a:pPr lvl="1"/>
            <a:r>
              <a:rPr lang="en-US" dirty="0" smtClean="0"/>
              <a:t>Administrative Procedures Act (1946) directs agencies to request comments on proposals by all members of the public</a:t>
            </a:r>
          </a:p>
          <a:p>
            <a:r>
              <a:rPr lang="en-US" dirty="0" smtClean="0"/>
              <a:t>Agencies looking for information pertinent to the actions proposed in the regulation… from </a:t>
            </a:r>
            <a:r>
              <a:rPr lang="en-US" b="1" i="1" dirty="0" smtClean="0"/>
              <a:t>community impacts </a:t>
            </a:r>
            <a:r>
              <a:rPr lang="en-US" dirty="0" smtClean="0"/>
              <a:t>to scientific research.</a:t>
            </a:r>
          </a:p>
          <a:p>
            <a:r>
              <a:rPr lang="en-US" dirty="0" smtClean="0"/>
              <a:t>Agencies required to take into account and respond to </a:t>
            </a:r>
            <a:r>
              <a:rPr lang="en-US" b="1" i="1" dirty="0" smtClean="0"/>
              <a:t>substantive</a:t>
            </a:r>
            <a:r>
              <a:rPr lang="en-US" dirty="0" smtClean="0"/>
              <a:t> comments</a:t>
            </a:r>
          </a:p>
        </p:txBody>
      </p:sp>
      <p:sp>
        <p:nvSpPr>
          <p:cNvPr id="4" name="TextBox 3"/>
          <p:cNvSpPr txBox="1"/>
          <p:nvPr/>
        </p:nvSpPr>
        <p:spPr>
          <a:xfrm>
            <a:off x="4876800" y="98778"/>
            <a:ext cx="3048000" cy="369332"/>
          </a:xfrm>
          <a:prstGeom prst="rect">
            <a:avLst/>
          </a:prstGeom>
          <a:noFill/>
        </p:spPr>
        <p:txBody>
          <a:bodyPr wrap="square" rtlCol="0">
            <a:spAutoFit/>
          </a:bodyPr>
          <a:lstStyle/>
          <a:p>
            <a:r>
              <a:rPr lang="en-US" dirty="0" smtClean="0">
                <a:latin typeface="Segoe Print" panose="02000600000000000000" pitchFamily="2" charset="0"/>
              </a:rPr>
              <a:t>Be a part of the solution</a:t>
            </a:r>
            <a:endParaRPr lang="en-US" dirty="0">
              <a:latin typeface="Segoe Print" panose="02000600000000000000" pitchFamily="2" charset="0"/>
            </a:endParaRPr>
          </a:p>
        </p:txBody>
      </p:sp>
    </p:spTree>
    <p:extLst>
      <p:ext uri="{BB962C8B-B14F-4D97-AF65-F5344CB8AC3E}">
        <p14:creationId xmlns:p14="http://schemas.microsoft.com/office/powerpoint/2010/main" val="279905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smtClean="0"/>
              <a:t>What Constitutes a </a:t>
            </a:r>
            <a:r>
              <a:rPr lang="en-US" b="1" i="1" dirty="0" smtClean="0"/>
              <a:t>Substantive</a:t>
            </a:r>
            <a:r>
              <a:rPr lang="en-US" dirty="0" smtClean="0"/>
              <a:t> Comment?</a:t>
            </a:r>
            <a:endParaRPr lang="en-US" dirty="0"/>
          </a:p>
        </p:txBody>
      </p:sp>
      <p:sp>
        <p:nvSpPr>
          <p:cNvPr id="3" name="Content Placeholder 2"/>
          <p:cNvSpPr>
            <a:spLocks noGrp="1"/>
          </p:cNvSpPr>
          <p:nvPr>
            <p:ph idx="1"/>
          </p:nvPr>
        </p:nvSpPr>
        <p:spPr>
          <a:xfrm>
            <a:off x="1066800" y="2133600"/>
            <a:ext cx="6777317" cy="3508977"/>
          </a:xfrm>
        </p:spPr>
        <p:txBody>
          <a:bodyPr>
            <a:normAutofit fontScale="85000" lnSpcReduction="10000"/>
          </a:bodyPr>
          <a:lstStyle/>
          <a:p>
            <a:r>
              <a:rPr lang="en-US" dirty="0" smtClean="0"/>
              <a:t> </a:t>
            </a:r>
            <a:r>
              <a:rPr lang="en-US" b="1" dirty="0"/>
              <a:t>Substantive Comments </a:t>
            </a:r>
            <a:r>
              <a:rPr lang="en-US" b="1" dirty="0" smtClean="0"/>
              <a:t>Excerpts from the NEPA Handbook 6.9.2.1</a:t>
            </a:r>
            <a:endParaRPr lang="en-US" dirty="0"/>
          </a:p>
          <a:p>
            <a:r>
              <a:rPr lang="en-US" dirty="0"/>
              <a:t>“To be most helpful, comments should be as </a:t>
            </a:r>
            <a:r>
              <a:rPr lang="en-US" b="1" dirty="0"/>
              <a:t>specific</a:t>
            </a:r>
            <a:r>
              <a:rPr lang="en-US" dirty="0"/>
              <a:t> as possible. A substantive comment </a:t>
            </a:r>
            <a:r>
              <a:rPr lang="en-US" b="1" dirty="0"/>
              <a:t>provides new information </a:t>
            </a:r>
            <a:r>
              <a:rPr lang="en-US" dirty="0"/>
              <a:t>about the Proposed Action, an </a:t>
            </a:r>
            <a:r>
              <a:rPr lang="en-US" b="1" dirty="0"/>
              <a:t>alternative</a:t>
            </a:r>
            <a:r>
              <a:rPr lang="en-US" dirty="0"/>
              <a:t> </a:t>
            </a:r>
            <a:r>
              <a:rPr lang="en-US" dirty="0" smtClean="0"/>
              <a:t>to </a:t>
            </a:r>
            <a:r>
              <a:rPr lang="en-US" dirty="0"/>
              <a:t>the analysis; identifies a </a:t>
            </a:r>
            <a:r>
              <a:rPr lang="en-US" b="1" dirty="0"/>
              <a:t>different way to meet the need</a:t>
            </a:r>
            <a:r>
              <a:rPr lang="en-US" dirty="0"/>
              <a:t>; </a:t>
            </a:r>
            <a:r>
              <a:rPr lang="en-US" b="1" dirty="0"/>
              <a:t>points out a specific flaw</a:t>
            </a:r>
            <a:r>
              <a:rPr lang="en-US" dirty="0"/>
              <a:t> in the analysis; </a:t>
            </a:r>
            <a:r>
              <a:rPr lang="en-US" b="1" dirty="0"/>
              <a:t>suggests alternate methodologies</a:t>
            </a:r>
            <a:r>
              <a:rPr lang="en-US" dirty="0"/>
              <a:t> and the reason(s) why they should be used; </a:t>
            </a:r>
            <a:r>
              <a:rPr lang="en-US" b="1" dirty="0"/>
              <a:t>makes factual corrections</a:t>
            </a:r>
            <a:r>
              <a:rPr lang="en-US" dirty="0"/>
              <a:t>, or identifies a different </a:t>
            </a:r>
            <a:r>
              <a:rPr lang="en-US" b="1" dirty="0"/>
              <a:t>source of credible research </a:t>
            </a:r>
            <a:r>
              <a:rPr lang="en-US" dirty="0"/>
              <a:t>which, if used in the analysis, could result in different effects.” </a:t>
            </a:r>
          </a:p>
        </p:txBody>
      </p:sp>
      <p:sp>
        <p:nvSpPr>
          <p:cNvPr id="4" name="TextBox 3"/>
          <p:cNvSpPr txBox="1"/>
          <p:nvPr/>
        </p:nvSpPr>
        <p:spPr>
          <a:xfrm>
            <a:off x="4902200" y="0"/>
            <a:ext cx="3048000" cy="646331"/>
          </a:xfrm>
          <a:prstGeom prst="rect">
            <a:avLst/>
          </a:prstGeom>
          <a:noFill/>
        </p:spPr>
        <p:txBody>
          <a:bodyPr wrap="square" rtlCol="0">
            <a:spAutoFit/>
          </a:bodyPr>
          <a:lstStyle/>
          <a:p>
            <a:r>
              <a:rPr lang="en-US" dirty="0" smtClean="0">
                <a:latin typeface="Segoe Print" panose="02000600000000000000" pitchFamily="2" charset="0"/>
              </a:rPr>
              <a:t>Do one thing every day that scares you</a:t>
            </a:r>
            <a:endParaRPr lang="en-US" dirty="0">
              <a:latin typeface="Segoe Print" panose="02000600000000000000" pitchFamily="2" charset="0"/>
            </a:endParaRPr>
          </a:p>
        </p:txBody>
      </p:sp>
    </p:spTree>
    <p:extLst>
      <p:ext uri="{BB962C8B-B14F-4D97-AF65-F5344CB8AC3E}">
        <p14:creationId xmlns:p14="http://schemas.microsoft.com/office/powerpoint/2010/main" val="46440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Comments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one or more of the following:</a:t>
            </a:r>
          </a:p>
          <a:p>
            <a:pPr lvl="1"/>
            <a:r>
              <a:rPr lang="en-US" dirty="0" smtClean="0"/>
              <a:t>question</a:t>
            </a:r>
            <a:r>
              <a:rPr lang="en-US" dirty="0"/>
              <a:t>, with reasonable basis, the accuracy of information in the EIS or EA. </a:t>
            </a:r>
            <a:endParaRPr lang="en-US" dirty="0" smtClean="0"/>
          </a:p>
          <a:p>
            <a:pPr lvl="1"/>
            <a:r>
              <a:rPr lang="en-US" dirty="0" smtClean="0"/>
              <a:t>question</a:t>
            </a:r>
            <a:r>
              <a:rPr lang="en-US" dirty="0"/>
              <a:t>, with reasonable basis, the adequacy of, methodology for, or assumptions used for the environmental analysis. </a:t>
            </a:r>
            <a:endParaRPr lang="en-US" dirty="0" smtClean="0"/>
          </a:p>
          <a:p>
            <a:pPr lvl="1"/>
            <a:r>
              <a:rPr lang="en-US" dirty="0" smtClean="0"/>
              <a:t>present </a:t>
            </a:r>
            <a:r>
              <a:rPr lang="en-US" dirty="0"/>
              <a:t>new information relevant to the analysis. </a:t>
            </a:r>
            <a:endParaRPr lang="en-US" dirty="0" smtClean="0"/>
          </a:p>
          <a:p>
            <a:pPr lvl="1"/>
            <a:r>
              <a:rPr lang="en-US" dirty="0" smtClean="0"/>
              <a:t>present </a:t>
            </a:r>
            <a:r>
              <a:rPr lang="en-US" dirty="0"/>
              <a:t>reasonable alternatives other than those analyzed in the EIS or EA. </a:t>
            </a:r>
            <a:endParaRPr lang="en-US" dirty="0" smtClean="0"/>
          </a:p>
          <a:p>
            <a:pPr lvl="1"/>
            <a:r>
              <a:rPr lang="en-US" dirty="0" smtClean="0"/>
              <a:t>cause </a:t>
            </a:r>
            <a:r>
              <a:rPr lang="en-US" dirty="0"/>
              <a:t>changes or revisions in one or more of the alternatives. </a:t>
            </a:r>
          </a:p>
          <a:p>
            <a:pPr lvl="1"/>
            <a:endParaRPr lang="en-US" dirty="0"/>
          </a:p>
        </p:txBody>
      </p:sp>
      <p:sp>
        <p:nvSpPr>
          <p:cNvPr id="4" name="TextBox 3"/>
          <p:cNvSpPr txBox="1"/>
          <p:nvPr/>
        </p:nvSpPr>
        <p:spPr>
          <a:xfrm>
            <a:off x="4766733" y="-27647"/>
            <a:ext cx="3352800" cy="584775"/>
          </a:xfrm>
          <a:prstGeom prst="rect">
            <a:avLst/>
          </a:prstGeom>
          <a:noFill/>
        </p:spPr>
        <p:txBody>
          <a:bodyPr wrap="square" rtlCol="0">
            <a:spAutoFit/>
          </a:bodyPr>
          <a:lstStyle/>
          <a:p>
            <a:r>
              <a:rPr lang="en-US" sz="1600" dirty="0" smtClean="0">
                <a:latin typeface="Segoe Print" panose="02000600000000000000" pitchFamily="2" charset="0"/>
              </a:rPr>
              <a:t>The way to get started is to quit talking and start doing</a:t>
            </a:r>
            <a:endParaRPr lang="en-US" sz="1600" dirty="0">
              <a:latin typeface="Segoe Print" panose="02000600000000000000" pitchFamily="2" charset="0"/>
            </a:endParaRPr>
          </a:p>
        </p:txBody>
      </p:sp>
    </p:spTree>
    <p:extLst>
      <p:ext uri="{BB962C8B-B14F-4D97-AF65-F5344CB8AC3E}">
        <p14:creationId xmlns:p14="http://schemas.microsoft.com/office/powerpoint/2010/main" val="3352218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Substantive Comments often address: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New </a:t>
            </a:r>
            <a:r>
              <a:rPr lang="en-US" dirty="0"/>
              <a:t>scientific information or data that would have a bearing on the analysis; </a:t>
            </a:r>
            <a:endParaRPr lang="en-US" dirty="0" smtClean="0"/>
          </a:p>
          <a:p>
            <a:r>
              <a:rPr lang="en-US" dirty="0" smtClean="0"/>
              <a:t>Errors </a:t>
            </a:r>
            <a:r>
              <a:rPr lang="en-US" dirty="0"/>
              <a:t>in the analysis, assumptions, methodology, or conclusions; </a:t>
            </a:r>
            <a:endParaRPr lang="en-US" dirty="0" smtClean="0"/>
          </a:p>
          <a:p>
            <a:r>
              <a:rPr lang="en-US" dirty="0" smtClean="0"/>
              <a:t>Misinformation </a:t>
            </a:r>
            <a:r>
              <a:rPr lang="en-US" dirty="0"/>
              <a:t>that could affect the outcome of the analysis; </a:t>
            </a:r>
            <a:endParaRPr lang="en-US" dirty="0" smtClean="0"/>
          </a:p>
          <a:p>
            <a:r>
              <a:rPr lang="en-US" dirty="0" smtClean="0"/>
              <a:t>Requests </a:t>
            </a:r>
            <a:r>
              <a:rPr lang="en-US" dirty="0"/>
              <a:t>for clarification; or </a:t>
            </a:r>
            <a:endParaRPr lang="en-US" dirty="0" smtClean="0"/>
          </a:p>
          <a:p>
            <a:r>
              <a:rPr lang="en-US" dirty="0" smtClean="0"/>
              <a:t>A </a:t>
            </a:r>
            <a:r>
              <a:rPr lang="en-US" dirty="0"/>
              <a:t>substantive new alternative with a mix of allocations that differs from those under any of the proposed alternatives. </a:t>
            </a:r>
            <a:endParaRPr lang="en-US" dirty="0" smtClean="0"/>
          </a:p>
          <a:p>
            <a:endParaRPr lang="en-US" dirty="0"/>
          </a:p>
          <a:p>
            <a:r>
              <a:rPr lang="en-US" dirty="0" smtClean="0"/>
              <a:t>Comments </a:t>
            </a:r>
            <a:r>
              <a:rPr lang="en-US" dirty="0"/>
              <a:t>will be most helpful if you can state specifically what you like and what you don't like, and what improvements you think can be made. Suggest changes and be specific. </a:t>
            </a:r>
            <a:endParaRPr lang="en-US" dirty="0" smtClean="0"/>
          </a:p>
          <a:p>
            <a:r>
              <a:rPr lang="en-US" dirty="0" smtClean="0"/>
              <a:t>reference </a:t>
            </a:r>
            <a:r>
              <a:rPr lang="en-US" dirty="0"/>
              <a:t>a section or page number. </a:t>
            </a:r>
          </a:p>
          <a:p>
            <a:r>
              <a:rPr lang="en-US" b="1" dirty="0" smtClean="0">
                <a:solidFill>
                  <a:srgbClr val="FF0000"/>
                </a:solidFill>
              </a:rPr>
              <a:t>Comments </a:t>
            </a:r>
            <a:r>
              <a:rPr lang="en-US" b="1" dirty="0">
                <a:solidFill>
                  <a:srgbClr val="FF0000"/>
                </a:solidFill>
              </a:rPr>
              <a:t>containing only opinion or preferences will be considered as part of the decision making process, but they will not receive a formal response from the BLM. </a:t>
            </a:r>
          </a:p>
          <a:p>
            <a:r>
              <a:rPr lang="en-US" dirty="0" smtClean="0"/>
              <a:t>Be </a:t>
            </a:r>
            <a:r>
              <a:rPr lang="en-US" dirty="0"/>
              <a:t>sure to tell us what concepts you do support, not just those you don’t like. Without support, good actions run the risk of being revised. </a:t>
            </a:r>
          </a:p>
          <a:p>
            <a:endParaRPr lang="en-US" dirty="0"/>
          </a:p>
        </p:txBody>
      </p:sp>
      <p:sp>
        <p:nvSpPr>
          <p:cNvPr id="4" name="TextBox 3"/>
          <p:cNvSpPr txBox="1"/>
          <p:nvPr/>
        </p:nvSpPr>
        <p:spPr>
          <a:xfrm>
            <a:off x="4876800" y="98778"/>
            <a:ext cx="3048000" cy="369332"/>
          </a:xfrm>
          <a:prstGeom prst="rect">
            <a:avLst/>
          </a:prstGeom>
          <a:noFill/>
        </p:spPr>
        <p:txBody>
          <a:bodyPr wrap="square" rtlCol="0">
            <a:spAutoFit/>
          </a:bodyPr>
          <a:lstStyle/>
          <a:p>
            <a:r>
              <a:rPr lang="en-US" dirty="0" smtClean="0">
                <a:latin typeface="Segoe Print" panose="02000600000000000000" pitchFamily="2" charset="0"/>
              </a:rPr>
              <a:t>Be a part of the solution</a:t>
            </a:r>
            <a:endParaRPr lang="en-US" dirty="0">
              <a:latin typeface="Segoe Print" panose="02000600000000000000" pitchFamily="2" charset="0"/>
            </a:endParaRPr>
          </a:p>
        </p:txBody>
      </p:sp>
    </p:spTree>
    <p:extLst>
      <p:ext uri="{BB962C8B-B14F-4D97-AF65-F5344CB8AC3E}">
        <p14:creationId xmlns:p14="http://schemas.microsoft.com/office/powerpoint/2010/main" val="75055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Non-substantive comments:</a:t>
            </a:r>
            <a:endParaRPr lang="en-US" dirty="0"/>
          </a:p>
        </p:txBody>
      </p:sp>
      <p:sp>
        <p:nvSpPr>
          <p:cNvPr id="3" name="Content Placeholder 2"/>
          <p:cNvSpPr>
            <a:spLocks noGrp="1"/>
          </p:cNvSpPr>
          <p:nvPr>
            <p:ph idx="1"/>
          </p:nvPr>
        </p:nvSpPr>
        <p:spPr>
          <a:xfrm>
            <a:off x="914400" y="2057400"/>
            <a:ext cx="7315200" cy="4114800"/>
          </a:xfrm>
        </p:spPr>
        <p:txBody>
          <a:bodyPr>
            <a:normAutofit fontScale="62500" lnSpcReduction="20000"/>
          </a:bodyPr>
          <a:lstStyle/>
          <a:p>
            <a:endParaRPr lang="en-US" dirty="0"/>
          </a:p>
          <a:p>
            <a:pPr>
              <a:lnSpc>
                <a:spcPct val="120000"/>
              </a:lnSpc>
            </a:pPr>
            <a:r>
              <a:rPr lang="en-US" dirty="0" smtClean="0"/>
              <a:t>comments </a:t>
            </a:r>
            <a:r>
              <a:rPr lang="en-US" dirty="0"/>
              <a:t>in favor of or against the proposed action or alternatives without reasoning </a:t>
            </a:r>
            <a:r>
              <a:rPr lang="en-US" dirty="0" smtClean="0"/>
              <a:t>(</a:t>
            </a:r>
            <a:r>
              <a:rPr lang="en-US" dirty="0"/>
              <a:t>such as “we disagree with Alternative Two and believe the BLM should select Alternative Three</a:t>
            </a:r>
            <a:r>
              <a:rPr lang="en-US" dirty="0" smtClean="0"/>
              <a:t>”)</a:t>
            </a:r>
          </a:p>
          <a:p>
            <a:pPr>
              <a:lnSpc>
                <a:spcPct val="120000"/>
              </a:lnSpc>
            </a:pPr>
            <a:endParaRPr lang="en-US" dirty="0"/>
          </a:p>
          <a:p>
            <a:pPr>
              <a:lnSpc>
                <a:spcPct val="120000"/>
              </a:lnSpc>
            </a:pPr>
            <a:r>
              <a:rPr lang="en-US" dirty="0" smtClean="0"/>
              <a:t>comments </a:t>
            </a:r>
            <a:r>
              <a:rPr lang="en-US" dirty="0"/>
              <a:t>that only agree or disagree with </a:t>
            </a:r>
            <a:r>
              <a:rPr lang="en-US" dirty="0" smtClean="0"/>
              <a:t>policy </a:t>
            </a:r>
            <a:r>
              <a:rPr lang="en-US" dirty="0"/>
              <a:t>or resource decisions without justification or supporting data </a:t>
            </a:r>
            <a:r>
              <a:rPr lang="en-US" dirty="0" smtClean="0"/>
              <a:t>(</a:t>
            </a:r>
            <a:r>
              <a:rPr lang="en-US" dirty="0"/>
              <a:t>such as “more grazing should be permitted”). </a:t>
            </a:r>
            <a:endParaRPr lang="en-US" dirty="0" smtClean="0"/>
          </a:p>
          <a:p>
            <a:pPr>
              <a:lnSpc>
                <a:spcPct val="120000"/>
              </a:lnSpc>
            </a:pPr>
            <a:endParaRPr lang="en-US" dirty="0"/>
          </a:p>
          <a:p>
            <a:pPr>
              <a:lnSpc>
                <a:spcPct val="120000"/>
              </a:lnSpc>
            </a:pPr>
            <a:r>
              <a:rPr lang="en-US" dirty="0" smtClean="0"/>
              <a:t>comments </a:t>
            </a:r>
            <a:r>
              <a:rPr lang="en-US" dirty="0"/>
              <a:t>that don’t pertain to the project area or the project (such as “the government should eliminate all dams,” when the project is about a grazing permit). </a:t>
            </a:r>
            <a:endParaRPr lang="en-US" dirty="0" smtClean="0"/>
          </a:p>
          <a:p>
            <a:pPr>
              <a:lnSpc>
                <a:spcPct val="120000"/>
              </a:lnSpc>
            </a:pPr>
            <a:endParaRPr lang="en-US" dirty="0" smtClean="0"/>
          </a:p>
          <a:p>
            <a:pPr>
              <a:lnSpc>
                <a:spcPct val="120000"/>
              </a:lnSpc>
            </a:pPr>
            <a:r>
              <a:rPr lang="en-US" dirty="0" smtClean="0"/>
              <a:t>comments </a:t>
            </a:r>
            <a:r>
              <a:rPr lang="en-US" dirty="0"/>
              <a:t>that take the form of vague, open-ended questions. </a:t>
            </a:r>
          </a:p>
          <a:p>
            <a:endParaRPr lang="en-US" dirty="0"/>
          </a:p>
        </p:txBody>
      </p:sp>
      <p:sp>
        <p:nvSpPr>
          <p:cNvPr id="4" name="TextBox 3"/>
          <p:cNvSpPr txBox="1"/>
          <p:nvPr/>
        </p:nvSpPr>
        <p:spPr>
          <a:xfrm>
            <a:off x="4876800" y="12398"/>
            <a:ext cx="3048000" cy="523220"/>
          </a:xfrm>
          <a:prstGeom prst="rect">
            <a:avLst/>
          </a:prstGeom>
          <a:noFill/>
        </p:spPr>
        <p:txBody>
          <a:bodyPr wrap="square" rtlCol="0">
            <a:spAutoFit/>
          </a:bodyPr>
          <a:lstStyle/>
          <a:p>
            <a:r>
              <a:rPr lang="en-US" sz="1400" dirty="0" smtClean="0">
                <a:latin typeface="Segoe Print" panose="02000600000000000000" pitchFamily="2" charset="0"/>
              </a:rPr>
              <a:t>The secret to success is to know something nobody else knows</a:t>
            </a:r>
            <a:endParaRPr lang="en-US" sz="1400" dirty="0">
              <a:latin typeface="Segoe Print" panose="02000600000000000000" pitchFamily="2" charset="0"/>
            </a:endParaRPr>
          </a:p>
        </p:txBody>
      </p:sp>
    </p:spTree>
    <p:extLst>
      <p:ext uri="{BB962C8B-B14F-4D97-AF65-F5344CB8AC3E}">
        <p14:creationId xmlns:p14="http://schemas.microsoft.com/office/powerpoint/2010/main" val="433888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12445</TotalTime>
  <Words>2330</Words>
  <Application>Microsoft Office PowerPoint</Application>
  <PresentationFormat>On-screen Show (4:3)</PresentationFormat>
  <Paragraphs>201</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Making Your Voice Heard in an Already Crowded Conversation</vt:lpstr>
      <vt:lpstr>Outline for Public Comment Presentation</vt:lpstr>
      <vt:lpstr>PARTICIPATE in the Public Process!</vt:lpstr>
      <vt:lpstr>Commenting is Part of the Public Process</vt:lpstr>
      <vt:lpstr>Why do Agencies Solicit Public Comments?</vt:lpstr>
      <vt:lpstr>What Constitutes a Substantive Comment?</vt:lpstr>
      <vt:lpstr>Substantive Comments</vt:lpstr>
      <vt:lpstr>Substantive Comments often address:</vt:lpstr>
      <vt:lpstr>Non-substantive comments:</vt:lpstr>
      <vt:lpstr>The Truth about Form Letters</vt:lpstr>
      <vt:lpstr>Commenting is NOT voting</vt:lpstr>
      <vt:lpstr>IS it Substantive or Not?</vt:lpstr>
      <vt:lpstr>Is it Substantive or Not?</vt:lpstr>
      <vt:lpstr>IS it Substantive or Not?</vt:lpstr>
      <vt:lpstr>IS it Substantive or Not?</vt:lpstr>
      <vt:lpstr>IS it Substantive or Not?</vt:lpstr>
      <vt:lpstr>IS it Substantive or Not?</vt:lpstr>
      <vt:lpstr>Regulations.gov – Gateway to public comment notification and submission</vt:lpstr>
      <vt:lpstr>Agency response to public comment</vt:lpstr>
      <vt:lpstr>Tracking the effect of your comment</vt:lpstr>
      <vt:lpstr>How is my comment evaluated by the agency?</vt:lpstr>
      <vt:lpstr>A well-written agency response:</vt:lpstr>
      <vt:lpstr>Tips for CDs and citizens:</vt:lpstr>
      <vt:lpstr>Tips on Effective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38</cp:revision>
  <cp:lastPrinted>2018-08-16T16:31:59Z</cp:lastPrinted>
  <dcterms:created xsi:type="dcterms:W3CDTF">2018-07-31T23:14:46Z</dcterms:created>
  <dcterms:modified xsi:type="dcterms:W3CDTF">2019-05-28T15:59:49Z</dcterms:modified>
</cp:coreProperties>
</file>