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3" r:id="rId7"/>
    <p:sldId id="264" r:id="rId8"/>
    <p:sldId id="265" r:id="rId9"/>
    <p:sldId id="266" r:id="rId10"/>
    <p:sldId id="267"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05" autoAdjust="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63A9F23-C23C-426C-ACD7-D3549876552A}"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67625-0A97-4626-9D86-AB49ABD90BCF}"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3A9F23-C23C-426C-ACD7-D3549876552A}"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67625-0A97-4626-9D86-AB49ABD90BC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3A9F23-C23C-426C-ACD7-D3549876552A}"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67625-0A97-4626-9D86-AB49ABD90BC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3A9F23-C23C-426C-ACD7-D3549876552A}"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67625-0A97-4626-9D86-AB49ABD90BC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3A9F23-C23C-426C-ACD7-D3549876552A}"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67625-0A97-4626-9D86-AB49ABD90BCF}"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63A9F23-C23C-426C-ACD7-D3549876552A}" type="datetimeFigureOut">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A67625-0A97-4626-9D86-AB49ABD90BC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63A9F23-C23C-426C-ACD7-D3549876552A}" type="datetimeFigureOut">
              <a:rPr lang="en-US" smtClean="0"/>
              <a:t>5/15/2019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A67625-0A97-4626-9D86-AB49ABD90BCF}"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3A9F23-C23C-426C-ACD7-D3549876552A}" type="datetimeFigureOut">
              <a:rPr lang="en-US" smtClean="0"/>
              <a:t>5/15/2019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A67625-0A97-4626-9D86-AB49ABD90BC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3A9F23-C23C-426C-ACD7-D3549876552A}" type="datetimeFigureOut">
              <a:rPr lang="en-US" smtClean="0"/>
              <a:t>5/15/2019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A67625-0A97-4626-9D86-AB49ABD90BC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3A9F23-C23C-426C-ACD7-D3549876552A}" type="datetimeFigureOut">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A67625-0A97-4626-9D86-AB49ABD90BCF}"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3A9F23-C23C-426C-ACD7-D3549876552A}" type="datetimeFigureOut">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A67625-0A97-4626-9D86-AB49ABD90BC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63A9F23-C23C-426C-ACD7-D3549876552A}" type="datetimeFigureOut">
              <a:rPr lang="en-US" smtClean="0"/>
              <a:t>5/15/2019</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C0A67625-0A97-4626-9D86-AB49ABD90BC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CMR NWR history and Authorities</a:t>
            </a:r>
            <a:endParaRPr lang="en-US" sz="5400" dirty="0"/>
          </a:p>
        </p:txBody>
      </p:sp>
      <p:sp>
        <p:nvSpPr>
          <p:cNvPr id="3" name="Subtitle 2"/>
          <p:cNvSpPr>
            <a:spLocks noGrp="1"/>
          </p:cNvSpPr>
          <p:nvPr>
            <p:ph type="subTitle" idx="1"/>
          </p:nvPr>
        </p:nvSpPr>
        <p:spPr/>
        <p:txBody>
          <a:bodyPr/>
          <a:lstStyle/>
          <a:p>
            <a:r>
              <a:rPr lang="en-US" dirty="0" smtClean="0"/>
              <a:t>Paul Santavy, Project Leader</a:t>
            </a:r>
          </a:p>
          <a:p>
            <a:r>
              <a:rPr lang="en-US" sz="2000" dirty="0" smtClean="0"/>
              <a:t>Charles M. Russell National Wildlife Refuge Complex</a:t>
            </a: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862" y="5715000"/>
            <a:ext cx="1740218" cy="960120"/>
          </a:xfrm>
          <a:prstGeom prst="rect">
            <a:avLst/>
          </a:prstGeom>
        </p:spPr>
      </p:pic>
    </p:spTree>
    <p:extLst>
      <p:ext uri="{BB962C8B-B14F-4D97-AF65-F5344CB8AC3E}">
        <p14:creationId xmlns:p14="http://schemas.microsoft.com/office/powerpoint/2010/main" val="3229716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GRAZING ON CMR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Grazing permit transfer program started 2004</a:t>
            </a:r>
          </a:p>
          <a:p>
            <a:pPr lvl="1"/>
            <a:r>
              <a:rPr lang="en-US" dirty="0" smtClean="0"/>
              <a:t>Transfer only allowed to children of permittee of record</a:t>
            </a:r>
          </a:p>
          <a:p>
            <a:pPr lvl="1"/>
            <a:r>
              <a:rPr lang="en-US" dirty="0" smtClean="0"/>
              <a:t>Purpose of transfer to support family succession in ranching</a:t>
            </a:r>
          </a:p>
          <a:p>
            <a:r>
              <a:rPr lang="en-US" dirty="0" smtClean="0"/>
              <a:t>Cooperative Agriculture Agreement Policy, 2017</a:t>
            </a:r>
          </a:p>
          <a:p>
            <a:pPr lvl="1"/>
            <a:r>
              <a:rPr lang="en-US" dirty="0" smtClean="0"/>
              <a:t>Requires competitive process for offering grazing, haying, and agriculture privileges on refuge lands</a:t>
            </a:r>
          </a:p>
          <a:p>
            <a:pPr lvl="1"/>
            <a:r>
              <a:rPr lang="en-US" dirty="0" smtClean="0"/>
              <a:t>FWS determined the policy doesn’t apply to existing annual grazing on CMR, but will apply to all prescribed grazing treatments</a:t>
            </a:r>
          </a:p>
          <a:p>
            <a:r>
              <a:rPr lang="en-US" dirty="0" smtClean="0"/>
              <a:t>HMP’s started in 2017</a:t>
            </a:r>
          </a:p>
          <a:p>
            <a:pPr lvl="1"/>
            <a:r>
              <a:rPr lang="en-US" dirty="0" smtClean="0"/>
              <a:t>Developed as a stepdown plan from CCP and EIS, 2012</a:t>
            </a:r>
          </a:p>
          <a:p>
            <a:pPr lvl="1"/>
            <a:r>
              <a:rPr lang="en-US" dirty="0" smtClean="0"/>
              <a:t>Will consider grazing as a tool for wildlife habitat management</a:t>
            </a:r>
          </a:p>
          <a:p>
            <a:pPr lvl="1"/>
            <a:r>
              <a:rPr lang="en-US" dirty="0" smtClean="0"/>
              <a:t>Annual grazing will not be addressed</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862" y="5715000"/>
            <a:ext cx="1740218" cy="960120"/>
          </a:xfrm>
          <a:prstGeom prst="rect">
            <a:avLst/>
          </a:prstGeom>
        </p:spPr>
      </p:pic>
    </p:spTree>
    <p:extLst>
      <p:ext uri="{BB962C8B-B14F-4D97-AF65-F5344CB8AC3E}">
        <p14:creationId xmlns:p14="http://schemas.microsoft.com/office/powerpoint/2010/main" val="355326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362200"/>
            <a:ext cx="4191000" cy="1295400"/>
          </a:xfrm>
        </p:spPr>
        <p:txBody>
          <a:bodyPr>
            <a:noAutofit/>
          </a:bodyPr>
          <a:lstStyle/>
          <a:p>
            <a:pPr algn="ctr"/>
            <a:r>
              <a:rPr lang="en-US" sz="6000" dirty="0" smtClean="0"/>
              <a:t>Questions?</a:t>
            </a:r>
            <a:endParaRPr lang="en-US" sz="6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862" y="5715000"/>
            <a:ext cx="1740218" cy="960120"/>
          </a:xfrm>
          <a:prstGeom prst="rect">
            <a:avLst/>
          </a:prstGeom>
        </p:spPr>
      </p:pic>
    </p:spTree>
    <p:extLst>
      <p:ext uri="{BB962C8B-B14F-4D97-AF65-F5344CB8AC3E}">
        <p14:creationId xmlns:p14="http://schemas.microsoft.com/office/powerpoint/2010/main" val="1033795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COMPONENTS</a:t>
            </a:r>
            <a:endParaRPr lang="en-US" dirty="0"/>
          </a:p>
        </p:txBody>
      </p:sp>
      <p:sp>
        <p:nvSpPr>
          <p:cNvPr id="3" name="Content Placeholder 2"/>
          <p:cNvSpPr>
            <a:spLocks noGrp="1"/>
          </p:cNvSpPr>
          <p:nvPr>
            <p:ph idx="1"/>
          </p:nvPr>
        </p:nvSpPr>
        <p:spPr/>
        <p:txBody>
          <a:bodyPr/>
          <a:lstStyle/>
          <a:p>
            <a:r>
              <a:rPr lang="en-US" dirty="0" smtClean="0"/>
              <a:t>What is the National Wildlife Refuge System?</a:t>
            </a:r>
            <a:endParaRPr lang="en-US" dirty="0" smtClean="0"/>
          </a:p>
          <a:p>
            <a:r>
              <a:rPr lang="en-US" dirty="0" smtClean="0"/>
              <a:t>A brief history of the refuge system</a:t>
            </a:r>
            <a:endParaRPr lang="en-US" dirty="0" smtClean="0"/>
          </a:p>
          <a:p>
            <a:r>
              <a:rPr lang="en-US" dirty="0" smtClean="0"/>
              <a:t>Major laws of the refuge system</a:t>
            </a:r>
          </a:p>
          <a:p>
            <a:r>
              <a:rPr lang="en-US" dirty="0" smtClean="0"/>
              <a:t>A brief history of the Charles M. Russell NWR</a:t>
            </a:r>
          </a:p>
          <a:p>
            <a:r>
              <a:rPr lang="en-US" dirty="0" smtClean="0"/>
              <a:t>Livestock grazing on CMR; how did we get here, why are we different than BLM?</a:t>
            </a:r>
            <a:endParaRPr lang="en-US" dirty="0" smtClean="0"/>
          </a:p>
          <a:p>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862" y="5715000"/>
            <a:ext cx="1740218" cy="960120"/>
          </a:xfrm>
          <a:prstGeom prst="rect">
            <a:avLst/>
          </a:prstGeom>
        </p:spPr>
      </p:pic>
    </p:spTree>
    <p:extLst>
      <p:ext uri="{BB962C8B-B14F-4D97-AF65-F5344CB8AC3E}">
        <p14:creationId xmlns:p14="http://schemas.microsoft.com/office/powerpoint/2010/main" val="61968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NATIONAL WILDLIFE REFUGE SYSTEM</a:t>
            </a:r>
            <a:endParaRPr lang="en-US" sz="3200" dirty="0"/>
          </a:p>
        </p:txBody>
      </p:sp>
      <p:sp>
        <p:nvSpPr>
          <p:cNvPr id="3" name="Content Placeholder 2"/>
          <p:cNvSpPr>
            <a:spLocks noGrp="1"/>
          </p:cNvSpPr>
          <p:nvPr>
            <p:ph idx="1"/>
          </p:nvPr>
        </p:nvSpPr>
        <p:spPr/>
        <p:txBody>
          <a:bodyPr>
            <a:normAutofit/>
          </a:bodyPr>
          <a:lstStyle/>
          <a:p>
            <a:r>
              <a:rPr lang="en-US" dirty="0" smtClean="0"/>
              <a:t>“The mission of the System is to administer a national network of lands and waters for the conservation, management, and where appropriate, restoration of the fish, wildlife, and plant resources and their habitats within the United States for the benefit of present and future generation of Americans”</a:t>
            </a:r>
            <a:r>
              <a:rPr lang="en-US" dirty="0"/>
              <a:t> </a:t>
            </a:r>
            <a:r>
              <a:rPr lang="en-US" sz="1900" dirty="0" smtClean="0"/>
              <a:t>*</a:t>
            </a:r>
            <a:r>
              <a:rPr lang="en-US" sz="1900" i="1" dirty="0" smtClean="0"/>
              <a:t>National Wildlife Refuge System Improvement Act of 1997</a:t>
            </a:r>
            <a:endParaRPr lang="en-US" sz="1900" i="1" dirty="0" smtClean="0"/>
          </a:p>
          <a:p>
            <a:r>
              <a:rPr lang="en-US" dirty="0" smtClean="0"/>
              <a:t>Administered by the U.S. Fish &amp; Wildlife Service, Department of Interior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862" y="5715000"/>
            <a:ext cx="1740218" cy="960120"/>
          </a:xfrm>
          <a:prstGeom prst="rect">
            <a:avLst/>
          </a:prstGeom>
        </p:spPr>
      </p:pic>
    </p:spTree>
    <p:extLst>
      <p:ext uri="{BB962C8B-B14F-4D97-AF65-F5344CB8AC3E}">
        <p14:creationId xmlns:p14="http://schemas.microsoft.com/office/powerpoint/2010/main" val="1066356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BRIEF HISTORY OF NWRS</a:t>
            </a:r>
            <a:endParaRPr lang="en-US" dirty="0"/>
          </a:p>
        </p:txBody>
      </p:sp>
      <p:sp>
        <p:nvSpPr>
          <p:cNvPr id="3" name="Content Placeholder 2"/>
          <p:cNvSpPr>
            <a:spLocks noGrp="1"/>
          </p:cNvSpPr>
          <p:nvPr>
            <p:ph idx="1"/>
          </p:nvPr>
        </p:nvSpPr>
        <p:spPr/>
        <p:txBody>
          <a:bodyPr/>
          <a:lstStyle/>
          <a:p>
            <a:r>
              <a:rPr lang="en-US" dirty="0"/>
              <a:t>First </a:t>
            </a:r>
            <a:r>
              <a:rPr lang="en-US" dirty="0" smtClean="0"/>
              <a:t>refuge </a:t>
            </a:r>
            <a:r>
              <a:rPr lang="en-US" dirty="0"/>
              <a:t>established in 1903 by Theodore Roosevelt as Pelican Island Bird </a:t>
            </a:r>
            <a:r>
              <a:rPr lang="en-US" dirty="0" smtClean="0"/>
              <a:t>Reservation</a:t>
            </a:r>
          </a:p>
          <a:p>
            <a:r>
              <a:rPr lang="en-US" dirty="0" smtClean="0"/>
              <a:t>TR </a:t>
            </a:r>
            <a:r>
              <a:rPr lang="en-US" dirty="0"/>
              <a:t>established an additional 52 wildlife reserves before leaving office in 1909, including National Bison Range</a:t>
            </a:r>
          </a:p>
          <a:p>
            <a:r>
              <a:rPr lang="en-US" dirty="0"/>
              <a:t>System has grown to more than 562 refuges, 38 wetland management districts, and other protected areas encompassing </a:t>
            </a:r>
            <a:r>
              <a:rPr lang="en-US" dirty="0" smtClean="0"/>
              <a:t>over 150 </a:t>
            </a:r>
            <a:r>
              <a:rPr lang="en-US" dirty="0"/>
              <a:t>million acres of land and </a:t>
            </a:r>
            <a:r>
              <a:rPr lang="en-US" dirty="0" smtClean="0"/>
              <a:t>water</a:t>
            </a:r>
          </a:p>
          <a:p>
            <a:r>
              <a:rPr lang="en-US" dirty="0" smtClean="0"/>
              <a:t>Including National Marine Monuments, encompassing nearly 800 million acres</a:t>
            </a:r>
          </a:p>
          <a:p>
            <a:r>
              <a:rPr lang="en-US" dirty="0" smtClean="0"/>
              <a:t>Largest land estate managed for fish and wildlife conservation in the world</a:t>
            </a:r>
          </a:p>
          <a:p>
            <a:r>
              <a:rPr lang="en-US" dirty="0" smtClean="0"/>
              <a:t>System gets 50 million visitors a year</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862" y="5715000"/>
            <a:ext cx="1740218" cy="960120"/>
          </a:xfrm>
          <a:prstGeom prst="rect">
            <a:avLst/>
          </a:prstGeom>
        </p:spPr>
      </p:pic>
    </p:spTree>
    <p:extLst>
      <p:ext uri="{BB962C8B-B14F-4D97-AF65-F5344CB8AC3E}">
        <p14:creationId xmlns:p14="http://schemas.microsoft.com/office/powerpoint/2010/main" val="1744888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LAWS</a:t>
            </a:r>
            <a:endParaRPr lang="en-US" dirty="0"/>
          </a:p>
        </p:txBody>
      </p:sp>
      <p:sp>
        <p:nvSpPr>
          <p:cNvPr id="3" name="Content Placeholder 2"/>
          <p:cNvSpPr>
            <a:spLocks noGrp="1"/>
          </p:cNvSpPr>
          <p:nvPr>
            <p:ph idx="1"/>
          </p:nvPr>
        </p:nvSpPr>
        <p:spPr/>
        <p:txBody>
          <a:bodyPr/>
          <a:lstStyle/>
          <a:p>
            <a:r>
              <a:rPr lang="en-US" dirty="0" smtClean="0"/>
              <a:t>System mission and refuge purpose; compatibility</a:t>
            </a:r>
          </a:p>
          <a:p>
            <a:r>
              <a:rPr lang="en-US" dirty="0" smtClean="0"/>
              <a:t>Refuge Recreation Act, 1962</a:t>
            </a:r>
          </a:p>
          <a:p>
            <a:pPr lvl="1"/>
            <a:r>
              <a:rPr lang="en-US" dirty="0" smtClean="0"/>
              <a:t>Requires permitted recreation to be compatible with refuge purposes, and that funds be available to manage the activity</a:t>
            </a:r>
          </a:p>
          <a:p>
            <a:r>
              <a:rPr lang="en-US" dirty="0" smtClean="0"/>
              <a:t>National Wildlife Refuge System Administration Act, 1966</a:t>
            </a:r>
          </a:p>
          <a:p>
            <a:pPr lvl="1"/>
            <a:r>
              <a:rPr lang="en-US" dirty="0" smtClean="0"/>
              <a:t>Serves at the “organic act” for the System</a:t>
            </a:r>
          </a:p>
          <a:p>
            <a:pPr lvl="1"/>
            <a:r>
              <a:rPr lang="en-US" dirty="0" smtClean="0"/>
              <a:t>Consolidated the various lands managed for fish and wildlife into a single national System</a:t>
            </a:r>
          </a:p>
          <a:p>
            <a:pPr lvl="1"/>
            <a:r>
              <a:rPr lang="en-US" dirty="0" smtClean="0"/>
              <a:t>Authorizes Secretary to permit the use of refuges whenever it is determined that such use is compatible with the purposes for which the refuge was established</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862" y="5715000"/>
            <a:ext cx="1740218" cy="960120"/>
          </a:xfrm>
          <a:prstGeom prst="rect">
            <a:avLst/>
          </a:prstGeom>
        </p:spPr>
      </p:pic>
    </p:spTree>
    <p:extLst>
      <p:ext uri="{BB962C8B-B14F-4D97-AF65-F5344CB8AC3E}">
        <p14:creationId xmlns:p14="http://schemas.microsoft.com/office/powerpoint/2010/main" val="112538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LAWS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Public Law 94-223, Game Range Act, 1976</a:t>
            </a:r>
            <a:endParaRPr lang="en-US" dirty="0"/>
          </a:p>
          <a:p>
            <a:pPr lvl="1"/>
            <a:r>
              <a:rPr lang="en-US" dirty="0" smtClean="0"/>
              <a:t>Transferred administration of all game ranges to the U.S. Fish &amp; Wildlife Service under the authority of the National Wildlife Refuge System</a:t>
            </a:r>
          </a:p>
          <a:p>
            <a:pPr lvl="1"/>
            <a:r>
              <a:rPr lang="en-US" dirty="0" smtClean="0"/>
              <a:t>Ended joint management with BLM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862" y="5715000"/>
            <a:ext cx="1740218" cy="960120"/>
          </a:xfrm>
          <a:prstGeom prst="rect">
            <a:avLst/>
          </a:prstGeom>
        </p:spPr>
      </p:pic>
    </p:spTree>
    <p:extLst>
      <p:ext uri="{BB962C8B-B14F-4D97-AF65-F5344CB8AC3E}">
        <p14:creationId xmlns:p14="http://schemas.microsoft.com/office/powerpoint/2010/main" val="308101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LAWS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National Wildlife Refuge System Improvement Act, 1997</a:t>
            </a:r>
          </a:p>
          <a:p>
            <a:pPr lvl="1"/>
            <a:r>
              <a:rPr lang="en-US" dirty="0" smtClean="0"/>
              <a:t>Amends NWRS Administration Act, 1966</a:t>
            </a:r>
          </a:p>
          <a:p>
            <a:pPr lvl="1"/>
            <a:r>
              <a:rPr lang="en-US" dirty="0" smtClean="0"/>
              <a:t>Establishes a unifying mission, and explicitly states that the mission of the System is wildlife conservation</a:t>
            </a:r>
          </a:p>
          <a:p>
            <a:pPr lvl="1"/>
            <a:r>
              <a:rPr lang="en-US" dirty="0" smtClean="0"/>
              <a:t>Identifies wildlife-dependent recreational uses that will be given priority consideration</a:t>
            </a:r>
          </a:p>
          <a:p>
            <a:pPr lvl="1"/>
            <a:r>
              <a:rPr lang="en-US" dirty="0" smtClean="0"/>
              <a:t>Mandates a long-term planning process, the Comprehensive Conservation Plan</a:t>
            </a:r>
          </a:p>
          <a:p>
            <a:pPr lvl="1"/>
            <a:r>
              <a:rPr lang="en-US" dirty="0" smtClean="0"/>
              <a:t>Reinforces, clarifies, and expands the process for determining the compatibility of refuge uses</a:t>
            </a:r>
          </a:p>
          <a:p>
            <a:pPr lvl="1"/>
            <a:r>
              <a:rPr lang="en-US" dirty="0" smtClean="0"/>
              <a:t>Requires the maintenance of “biological integrity, diversity, and environmental health”</a:t>
            </a:r>
          </a:p>
          <a:p>
            <a:pPr lvl="1"/>
            <a:endParaRPr lang="en-US" dirty="0" smtClean="0"/>
          </a:p>
          <a:p>
            <a:pPr lvl="1"/>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862" y="5715000"/>
            <a:ext cx="1740218" cy="960120"/>
          </a:xfrm>
          <a:prstGeom prst="rect">
            <a:avLst/>
          </a:prstGeom>
        </p:spPr>
      </p:pic>
    </p:spTree>
    <p:extLst>
      <p:ext uri="{BB962C8B-B14F-4D97-AF65-F5344CB8AC3E}">
        <p14:creationId xmlns:p14="http://schemas.microsoft.com/office/powerpoint/2010/main" val="928939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BRIEF HISTORY OF CMR</a:t>
            </a:r>
            <a:endParaRPr lang="en-US" dirty="0"/>
          </a:p>
        </p:txBody>
      </p:sp>
      <p:sp>
        <p:nvSpPr>
          <p:cNvPr id="3" name="Content Placeholder 2"/>
          <p:cNvSpPr>
            <a:spLocks noGrp="1"/>
          </p:cNvSpPr>
          <p:nvPr>
            <p:ph idx="1"/>
          </p:nvPr>
        </p:nvSpPr>
        <p:spPr/>
        <p:txBody>
          <a:bodyPr>
            <a:normAutofit lnSpcReduction="10000"/>
          </a:bodyPr>
          <a:lstStyle/>
          <a:p>
            <a:r>
              <a:rPr lang="en-US" dirty="0" smtClean="0"/>
              <a:t>CMR establish in 1936 as Fort Peck Game Range</a:t>
            </a:r>
          </a:p>
          <a:p>
            <a:pPr lvl="1"/>
            <a:r>
              <a:rPr lang="en-US" dirty="0" smtClean="0"/>
              <a:t>1 of 6 original game ranges established in the western U.S.</a:t>
            </a:r>
          </a:p>
          <a:p>
            <a:pPr lvl="1"/>
            <a:r>
              <a:rPr lang="en-US" dirty="0" smtClean="0"/>
              <a:t>Primary purpose: sharp-tailed grouse, pronghorn antelope, and other wildlife</a:t>
            </a:r>
          </a:p>
          <a:p>
            <a:pPr lvl="1"/>
            <a:r>
              <a:rPr lang="en-US" dirty="0" smtClean="0"/>
              <a:t>Secondary purpose: livestock grazing if compatible with use of the land for the primary purpose</a:t>
            </a:r>
          </a:p>
          <a:p>
            <a:pPr lvl="1"/>
            <a:r>
              <a:rPr lang="en-US" dirty="0" smtClean="0"/>
              <a:t>Joint management between FWS (wildlife, habitat, recreation) and BLM (livestock grazing)</a:t>
            </a:r>
          </a:p>
          <a:p>
            <a:r>
              <a:rPr lang="en-US" dirty="0" smtClean="0"/>
              <a:t>Renamed Charles M. Russell National Wildlife Range, 1963</a:t>
            </a:r>
          </a:p>
          <a:p>
            <a:r>
              <a:rPr lang="en-US" dirty="0" smtClean="0"/>
              <a:t>Game Range Act ends joint management in 1976</a:t>
            </a:r>
          </a:p>
          <a:p>
            <a:r>
              <a:rPr lang="en-US" dirty="0" smtClean="0"/>
              <a:t>Renamed Charles M. Russell National Wildlife Refuge, 1978</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862" y="5715000"/>
            <a:ext cx="1740218" cy="960120"/>
          </a:xfrm>
          <a:prstGeom prst="rect">
            <a:avLst/>
          </a:prstGeom>
        </p:spPr>
      </p:pic>
    </p:spTree>
    <p:extLst>
      <p:ext uri="{BB962C8B-B14F-4D97-AF65-F5344CB8AC3E}">
        <p14:creationId xmlns:p14="http://schemas.microsoft.com/office/powerpoint/2010/main" val="3380526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LIVESTOCK GRAZING ON CMR</a:t>
            </a:r>
            <a:endParaRPr lang="en-US" dirty="0"/>
          </a:p>
        </p:txBody>
      </p:sp>
      <p:sp>
        <p:nvSpPr>
          <p:cNvPr id="3" name="Content Placeholder 2"/>
          <p:cNvSpPr>
            <a:spLocks noGrp="1"/>
          </p:cNvSpPr>
          <p:nvPr>
            <p:ph idx="1"/>
          </p:nvPr>
        </p:nvSpPr>
        <p:spPr/>
        <p:txBody>
          <a:bodyPr>
            <a:normAutofit/>
          </a:bodyPr>
          <a:lstStyle/>
          <a:p>
            <a:r>
              <a:rPr lang="en-US" dirty="0" smtClean="0"/>
              <a:t>Game Range Act 1976</a:t>
            </a:r>
          </a:p>
          <a:p>
            <a:pPr lvl="1"/>
            <a:r>
              <a:rPr lang="en-US" dirty="0"/>
              <a:t>E</a:t>
            </a:r>
            <a:r>
              <a:rPr lang="en-US" dirty="0" smtClean="0"/>
              <a:t>nded joint management between FWS and BLM</a:t>
            </a:r>
          </a:p>
          <a:p>
            <a:pPr lvl="1"/>
            <a:r>
              <a:rPr lang="en-US" dirty="0" smtClean="0"/>
              <a:t>BLM authorities for livestock grazing no longer valid</a:t>
            </a:r>
          </a:p>
          <a:p>
            <a:pPr lvl="1"/>
            <a:r>
              <a:rPr lang="en-US" dirty="0" smtClean="0"/>
              <a:t>All authorities for refuge uses fall under NWRS Administration Act, 1966; grazing as a habitat management tool authorized</a:t>
            </a:r>
          </a:p>
          <a:p>
            <a:pPr lvl="1"/>
            <a:r>
              <a:rPr lang="en-US" dirty="0" smtClean="0"/>
              <a:t>No authority for permits tied to base private property, permit transferability, or annual grazing</a:t>
            </a:r>
          </a:p>
          <a:p>
            <a:r>
              <a:rPr lang="en-US" dirty="0" smtClean="0"/>
              <a:t>EIS for FWS management started in1979, completed in 1986</a:t>
            </a:r>
          </a:p>
          <a:p>
            <a:pPr lvl="1"/>
            <a:r>
              <a:rPr lang="en-US" dirty="0" smtClean="0"/>
              <a:t>Resulted in 33% AUM reduction, creation of unit HMP’s, monitoring program focused on sharp-tail grouse habitat requirements, and no permit transfers with permits retired through attrition</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862" y="5715000"/>
            <a:ext cx="1740218" cy="960120"/>
          </a:xfrm>
          <a:prstGeom prst="rect">
            <a:avLst/>
          </a:prstGeom>
        </p:spPr>
      </p:pic>
    </p:spTree>
    <p:extLst>
      <p:ext uri="{BB962C8B-B14F-4D97-AF65-F5344CB8AC3E}">
        <p14:creationId xmlns:p14="http://schemas.microsoft.com/office/powerpoint/2010/main" val="120152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414</TotalTime>
  <Words>758</Words>
  <Application>Microsoft Office PowerPoint</Application>
  <PresentationFormat>On-screen Show (4:3)</PresentationFormat>
  <Paragraphs>68</Paragraphs>
  <Slides>11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Clarity</vt:lpstr>
      <vt:lpstr>CMR NWR history and Authorities</vt:lpstr>
      <vt:lpstr>PRESENTATION COMPONENTS</vt:lpstr>
      <vt:lpstr>NATIONAL WILDLIFE REFUGE SYSTEM</vt:lpstr>
      <vt:lpstr>A BRIEF HISTORY OF NWRS</vt:lpstr>
      <vt:lpstr>MAJOR LAWS</vt:lpstr>
      <vt:lpstr>MAJOR LAWS cont…</vt:lpstr>
      <vt:lpstr>MAJOR LAWS cont…</vt:lpstr>
      <vt:lpstr>A BRIEF HISTORY OF CMR</vt:lpstr>
      <vt:lpstr>LIVESTOCK GRAZING ON CMR</vt:lpstr>
      <vt:lpstr>GRAZING ON CMR cont…</vt:lpstr>
      <vt:lpstr>Questions?</vt:lpstr>
    </vt:vector>
  </TitlesOfParts>
  <Company>U.S. Fish &amp; Wildlife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the Choir’</dc:title>
  <dc:creator>Paul Santavy</dc:creator>
  <cp:lastModifiedBy>Santavy, Paul</cp:lastModifiedBy>
  <cp:revision>33</cp:revision>
  <dcterms:created xsi:type="dcterms:W3CDTF">2018-08-03T19:58:57Z</dcterms:created>
  <dcterms:modified xsi:type="dcterms:W3CDTF">2019-05-15T22:52:51Z</dcterms:modified>
</cp:coreProperties>
</file>